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675" r:id="rId5"/>
  </p:sldMasterIdLst>
  <p:notesMasterIdLst>
    <p:notesMasterId r:id="rId26"/>
  </p:notesMasterIdLst>
  <p:handoutMasterIdLst>
    <p:handoutMasterId r:id="rId27"/>
  </p:handoutMasterIdLst>
  <p:sldIdLst>
    <p:sldId id="301" r:id="rId6"/>
    <p:sldId id="304" r:id="rId7"/>
    <p:sldId id="305" r:id="rId8"/>
    <p:sldId id="306" r:id="rId9"/>
    <p:sldId id="307" r:id="rId10"/>
    <p:sldId id="308" r:id="rId11"/>
    <p:sldId id="310" r:id="rId12"/>
    <p:sldId id="309" r:id="rId13"/>
    <p:sldId id="313" r:id="rId14"/>
    <p:sldId id="314" r:id="rId15"/>
    <p:sldId id="315" r:id="rId16"/>
    <p:sldId id="316" r:id="rId17"/>
    <p:sldId id="317" r:id="rId18"/>
    <p:sldId id="318" r:id="rId19"/>
    <p:sldId id="319" r:id="rId20"/>
    <p:sldId id="320" r:id="rId21"/>
    <p:sldId id="311" r:id="rId22"/>
    <p:sldId id="321" r:id="rId23"/>
    <p:sldId id="322" r:id="rId24"/>
    <p:sldId id="312" r:id="rId25"/>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41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A47"/>
    <a:srgbClr val="014478"/>
    <a:srgbClr val="001B47"/>
    <a:srgbClr val="1F497D"/>
    <a:srgbClr val="0021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4" autoAdjust="0"/>
    <p:restoredTop sz="82303" autoAdjust="0"/>
  </p:normalViewPr>
  <p:slideViewPr>
    <p:cSldViewPr snapToGrid="0" snapToObjects="1" showGuides="1">
      <p:cViewPr varScale="1">
        <p:scale>
          <a:sx n="87" d="100"/>
          <a:sy n="87" d="100"/>
        </p:scale>
        <p:origin x="1314" y="90"/>
      </p:cViewPr>
      <p:guideLst>
        <p:guide orient="horz" pos="2160"/>
        <p:guide pos="3840"/>
        <p:guide orient="horz" pos="41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85" d="100"/>
          <a:sy n="85" d="100"/>
        </p:scale>
        <p:origin x="313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33484EFE-59B9-4DD1-9E31-555AF443E27A}" type="datetimeFigureOut">
              <a:rPr lang="en-US"/>
              <a:pPr>
                <a:defRPr/>
              </a:pPr>
              <a:t>11/22/2024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F0E10CF-C023-475F-8DBA-2466A9B4A087}"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0FC2DBE2-B7F6-4C15-91C1-319B21052016}" type="datetimeFigureOut">
              <a:rPr lang="en-US"/>
              <a:pPr>
                <a:defRPr/>
              </a:pPr>
              <a:t>11/22/2024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F6F973A6-1012-42FB-8183-4D3C37B2EBC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IN" altLang="en-US" smtClean="0"/>
          </a:p>
        </p:txBody>
      </p:sp>
      <p:sp>
        <p:nvSpPr>
          <p:cNvPr id="4" name="Slide Number Placeholder 3"/>
          <p:cNvSpPr>
            <a:spLocks noGrp="1"/>
          </p:cNvSpPr>
          <p:nvPr>
            <p:ph type="sldNum" sz="quarter" idx="5"/>
          </p:nvPr>
        </p:nvSpPr>
        <p:spPr/>
        <p:txBody>
          <a:bodyPr/>
          <a:lstStyle/>
          <a:p>
            <a:pPr>
              <a:defRPr/>
            </a:pPr>
            <a:fld id="{9612BA8A-E8E9-4511-909B-839A2B6A42FB}"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3.7 </a:t>
            </a:r>
            <a:r>
              <a:rPr lang="en-US" sz="1200" b="0" i="0" u="none" strike="noStrike" kern="1200" baseline="0" dirty="0" smtClean="0">
                <a:solidFill>
                  <a:schemeClr val="tx1"/>
                </a:solidFill>
                <a:latin typeface="+mn-lt"/>
                <a:ea typeface="+mn-ea"/>
                <a:cs typeface="+mn-cs"/>
              </a:rPr>
              <a:t>Biologists measuring biodiversity in different ecosystems. (A) A marine biologist counting coral species along a transect. (B) An entomologist tallying insect species in a tropical forest canopy. (C) Wildlife biologists performing surveys of animal abundance in African grasslands. (D) Ichthyologists electroshocking to count fish species in a stream.</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10</a:t>
            </a:fld>
            <a:endParaRPr lang="en-US"/>
          </a:p>
        </p:txBody>
      </p:sp>
    </p:spTree>
    <p:extLst>
      <p:ext uri="{BB962C8B-B14F-4D97-AF65-F5344CB8AC3E}">
        <p14:creationId xmlns:p14="http://schemas.microsoft.com/office/powerpoint/2010/main" val="61494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3.8 </a:t>
            </a:r>
            <a:r>
              <a:rPr lang="en-US" sz="1200" b="0" i="0" u="none" strike="noStrike" kern="1200" baseline="0" dirty="0" smtClean="0">
                <a:solidFill>
                  <a:schemeClr val="tx1"/>
                </a:solidFill>
                <a:latin typeface="+mn-lt"/>
                <a:ea typeface="+mn-ea"/>
                <a:cs typeface="+mn-cs"/>
              </a:rPr>
              <a:t>Types of sampling curves that conservation biologists use to estimate species richness at a site (or collection) and to compare biodiversity among sites (collections). (A) shows a species accumulation curve. It quantifies the number of species found per sampling effort, which can be expressed in several ways, such as the number of samples collected and analyzed, the amount of time spent sampling, or the number of individuals identified. The accumulation curve is used to show when sampling is complete and all species have been identified. When sampling is incomplete, an extrapolation curve, shown in (B), can be fit to data from an </a:t>
            </a:r>
            <a:r>
              <a:rPr lang="en-IN" sz="1200" b="0" i="0" u="none" strike="noStrike" kern="1200" baseline="0" dirty="0" smtClean="0">
                <a:solidFill>
                  <a:schemeClr val="tx1"/>
                </a:solidFill>
                <a:latin typeface="+mn-lt"/>
                <a:ea typeface="+mn-ea"/>
                <a:cs typeface="+mn-cs"/>
              </a:rPr>
              <a:t>Accumulation </a:t>
            </a:r>
            <a:r>
              <a:rPr lang="en-US" sz="1200" b="0" i="0" u="none" strike="noStrike" kern="1200" baseline="0" dirty="0" smtClean="0">
                <a:solidFill>
                  <a:schemeClr val="tx1"/>
                </a:solidFill>
                <a:latin typeface="+mn-lt"/>
                <a:ea typeface="+mn-ea"/>
                <a:cs typeface="+mn-cs"/>
              </a:rPr>
              <a:t>curve to estimate how many species there might be. Several advanced techniques have been developed to estimate the asymptotic richness of a collection that has been undersampled.18 (C) shows how to compare species richness at two sites that have received different sampling efforts. Site 1 would be expected to have more species based simply on the fact that it has been sampled more heavily. However, to determine whether site 1 truly has more diversity, we can “rarify” the accumulation curve by randomly selecting the same number of samples used to measure richness in the less sampled site (site 2). The resulting rarefaction curve can be used to compare species richness at the same level of sampling </a:t>
            </a:r>
            <a:r>
              <a:rPr lang="en-IN" sz="1200" b="0" i="0" u="none" strike="noStrike" kern="1200" baseline="0" dirty="0" smtClean="0">
                <a:solidFill>
                  <a:schemeClr val="tx1"/>
                </a:solidFill>
                <a:latin typeface="+mn-lt"/>
                <a:ea typeface="+mn-ea"/>
                <a:cs typeface="+mn-cs"/>
              </a:rPr>
              <a:t>effort.</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11</a:t>
            </a:fld>
            <a:endParaRPr lang="en-US"/>
          </a:p>
        </p:txBody>
      </p:sp>
    </p:spTree>
    <p:extLst>
      <p:ext uri="{BB962C8B-B14F-4D97-AF65-F5344CB8AC3E}">
        <p14:creationId xmlns:p14="http://schemas.microsoft.com/office/powerpoint/2010/main" val="2365146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3.9 </a:t>
            </a:r>
            <a:r>
              <a:rPr lang="en-US" sz="1200" b="0" i="0" u="none" strike="noStrike" kern="1200" baseline="0" dirty="0" smtClean="0">
                <a:solidFill>
                  <a:schemeClr val="tx1"/>
                </a:solidFill>
                <a:latin typeface="+mn-lt"/>
                <a:ea typeface="+mn-ea"/>
                <a:cs typeface="+mn-cs"/>
              </a:rPr>
              <a:t>Measures of species diversity. This example compares species diversity for a hypothetical group of predators in Kruger and Serengeti National Parks in Africa. After the predators are surveyed visually (by helicopter or on the ground), both parks are found to have four predator species, and thus they have equal species richness. However, Serengeti National Park (right) is dominated mostly by hyenas, whereas abundances among predator species at Kruger National Park (left) are more evenly distributed. Diversity metrics that consider species evenness in addition to richness can be used to represent the higher diversity of species at Kruger National Park.</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12</a:t>
            </a:fld>
            <a:endParaRPr lang="en-US"/>
          </a:p>
        </p:txBody>
      </p:sp>
    </p:spTree>
    <p:extLst>
      <p:ext uri="{BB962C8B-B14F-4D97-AF65-F5344CB8AC3E}">
        <p14:creationId xmlns:p14="http://schemas.microsoft.com/office/powerpoint/2010/main" val="1633816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3.10 </a:t>
            </a:r>
            <a:r>
              <a:rPr lang="en-US" sz="1200" b="0" i="0" u="none" strike="noStrike" kern="1200" baseline="0" dirty="0" smtClean="0">
                <a:solidFill>
                  <a:schemeClr val="tx1"/>
                </a:solidFill>
                <a:latin typeface="+mn-lt"/>
                <a:ea typeface="+mn-ea"/>
                <a:cs typeface="+mn-cs"/>
              </a:rPr>
              <a:t>Measures of functional and phylogenetic diversity. Functional diversity among species is measured with the aid of a </a:t>
            </a:r>
            <a:r>
              <a:rPr lang="en-US" sz="1200" b="0" i="0" u="none" strike="noStrike" kern="1200" baseline="0" dirty="0" err="1" smtClean="0">
                <a:solidFill>
                  <a:schemeClr val="tx1"/>
                </a:solidFill>
                <a:latin typeface="+mn-lt"/>
                <a:ea typeface="+mn-ea"/>
                <a:cs typeface="+mn-cs"/>
              </a:rPr>
              <a:t>phenogram</a:t>
            </a:r>
            <a:r>
              <a:rPr lang="en-US" sz="1200" b="0" i="0" u="none" strike="noStrike" kern="1200" baseline="0" dirty="0" smtClean="0">
                <a:solidFill>
                  <a:schemeClr val="tx1"/>
                </a:solidFill>
                <a:latin typeface="+mn-lt"/>
                <a:ea typeface="+mn-ea"/>
                <a:cs typeface="+mn-cs"/>
              </a:rPr>
              <a:t>, which is constructed from measures of species similarity/dissimilarity in functional traits. After measuring multiple traits of interest on a set of species, one calculates the </a:t>
            </a:r>
            <a:r>
              <a:rPr lang="en-IN" sz="1200" b="0" i="0" u="none" strike="noStrike" kern="1200" baseline="0" dirty="0" smtClean="0">
                <a:solidFill>
                  <a:schemeClr val="tx1"/>
                </a:solidFill>
                <a:latin typeface="+mn-lt"/>
                <a:ea typeface="+mn-ea"/>
                <a:cs typeface="+mn-cs"/>
              </a:rPr>
              <a:t>distance separating species in an </a:t>
            </a:r>
            <a:r>
              <a:rPr lang="en-IN" sz="1200" b="0" i="1" u="none" strike="noStrike" kern="1200" baseline="0" dirty="0" smtClean="0">
                <a:solidFill>
                  <a:schemeClr val="tx1"/>
                </a:solidFill>
                <a:latin typeface="+mn-lt"/>
                <a:ea typeface="+mn-ea"/>
                <a:cs typeface="+mn-cs"/>
              </a:rPr>
              <a:t>n</a:t>
            </a:r>
            <a:r>
              <a:rPr lang="en-IN" sz="1200" b="0" i="0" u="none" strike="noStrike" kern="1200" baseline="0" dirty="0" smtClean="0">
                <a:solidFill>
                  <a:schemeClr val="tx1"/>
                </a:solidFill>
                <a:latin typeface="+mn-lt"/>
                <a:ea typeface="+mn-ea"/>
                <a:cs typeface="+mn-cs"/>
              </a:rPr>
              <a:t>-dimensional matrix. </a:t>
            </a:r>
            <a:r>
              <a:rPr lang="en-US" sz="1200" b="0" i="0" u="none" strike="noStrike" kern="1200" baseline="0" dirty="0" smtClean="0">
                <a:solidFill>
                  <a:schemeClr val="tx1"/>
                </a:solidFill>
                <a:latin typeface="+mn-lt"/>
                <a:ea typeface="+mn-ea"/>
                <a:cs typeface="+mn-cs"/>
              </a:rPr>
              <a:t>This is shown in the upper left panel as the Euclidian distance separating butterfly species B and C for measures of just two functional traits. The distances that separate species are then used to make a tree (i.e., </a:t>
            </a:r>
            <a:r>
              <a:rPr lang="en-US" sz="1200" b="0" i="0" u="none" strike="noStrike" kern="1200" baseline="0" dirty="0" err="1" smtClean="0">
                <a:solidFill>
                  <a:schemeClr val="tx1"/>
                </a:solidFill>
                <a:latin typeface="+mn-lt"/>
                <a:ea typeface="+mn-ea"/>
                <a:cs typeface="+mn-cs"/>
              </a:rPr>
              <a:t>phenogram</a:t>
            </a:r>
            <a:r>
              <a:rPr lang="en-US" sz="1200" b="0" i="0" u="none" strike="noStrike" kern="1200" baseline="0" dirty="0" smtClean="0">
                <a:solidFill>
                  <a:schemeClr val="tx1"/>
                </a:solidFill>
                <a:latin typeface="+mn-lt"/>
                <a:ea typeface="+mn-ea"/>
                <a:cs typeface="+mn-cs"/>
              </a:rPr>
              <a:t>) that depicts relationships among species based on their overall similarity in traits. One can sum up the branch lengths of the </a:t>
            </a:r>
            <a:r>
              <a:rPr lang="en-US" sz="1200" b="0" i="0" u="none" strike="noStrike" kern="1200" baseline="0" dirty="0" err="1" smtClean="0">
                <a:solidFill>
                  <a:schemeClr val="tx1"/>
                </a:solidFill>
                <a:latin typeface="+mn-lt"/>
                <a:ea typeface="+mn-ea"/>
                <a:cs typeface="+mn-cs"/>
              </a:rPr>
              <a:t>phenogram</a:t>
            </a:r>
            <a:r>
              <a:rPr lang="en-US" sz="1200" b="0" i="0" u="none" strike="noStrike" kern="1200" baseline="0" dirty="0" smtClean="0">
                <a:solidFill>
                  <a:schemeClr val="tx1"/>
                </a:solidFill>
                <a:latin typeface="+mn-lt"/>
                <a:ea typeface="+mn-ea"/>
                <a:cs typeface="+mn-cs"/>
              </a:rPr>
              <a:t> to get a measure of functional diversity among species (greater branch lengths = higher functional diversity). A similar approach can be taken when characterizing the phylogenetic diversity of species; however, the tree is called a phylogenetic tree, and we use genetic differences among species (e.g., the number of base pairs that differ) as the measure of similarity or dissimilarity. Summing branch lengths that separate species gives a measure of phylogenetic diversity, which is the amount of genetic differentiation between any set of species that has resulted since their divergence from </a:t>
            </a:r>
            <a:r>
              <a:rPr lang="en-IN" sz="1200" b="0" i="0" u="none" strike="noStrike" kern="1200" baseline="0" dirty="0" smtClean="0">
                <a:solidFill>
                  <a:schemeClr val="tx1"/>
                </a:solidFill>
                <a:latin typeface="+mn-lt"/>
                <a:ea typeface="+mn-ea"/>
                <a:cs typeface="+mn-cs"/>
              </a:rPr>
              <a:t>a common ancestor. </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13</a:t>
            </a:fld>
            <a:endParaRPr lang="en-US"/>
          </a:p>
        </p:txBody>
      </p:sp>
    </p:spTree>
    <p:extLst>
      <p:ext uri="{BB962C8B-B14F-4D97-AF65-F5344CB8AC3E}">
        <p14:creationId xmlns:p14="http://schemas.microsoft.com/office/powerpoint/2010/main" val="418258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3.11 </a:t>
            </a:r>
            <a:r>
              <a:rPr lang="en-US" sz="1200" b="0" i="0" u="none" strike="noStrike" kern="1200" baseline="0" dirty="0" smtClean="0">
                <a:solidFill>
                  <a:schemeClr val="tx1"/>
                </a:solidFill>
                <a:latin typeface="+mn-lt"/>
                <a:ea typeface="+mn-ea"/>
                <a:cs typeface="+mn-cs"/>
              </a:rPr>
              <a:t>Examples of trophic pyramids that describe the amount of energy and biomass at each trophic level of a community. While energy always decreases at higher trophic levels because of heat loss during respiration, and while biomass usually decreases at higher trophic levels, it is possible to find </a:t>
            </a:r>
            <a:r>
              <a:rPr lang="en-US" sz="1200" b="0" i="1" u="none" strike="noStrike" kern="1200" baseline="0" dirty="0" smtClean="0">
                <a:solidFill>
                  <a:schemeClr val="tx1"/>
                </a:solidFill>
                <a:latin typeface="+mn-lt"/>
                <a:ea typeface="+mn-ea"/>
                <a:cs typeface="+mn-cs"/>
              </a:rPr>
              <a:t>inverted </a:t>
            </a:r>
            <a:r>
              <a:rPr lang="en-US" sz="1200" b="0" i="0" u="none" strike="noStrike" kern="1200" baseline="0" dirty="0" smtClean="0">
                <a:solidFill>
                  <a:schemeClr val="tx1"/>
                </a:solidFill>
                <a:latin typeface="+mn-lt"/>
                <a:ea typeface="+mn-ea"/>
                <a:cs typeface="+mn-cs"/>
              </a:rPr>
              <a:t>biomass pyramids in some ecosystems where the basal trophic levels that support the food web are short-lived and turn over quickly.</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14</a:t>
            </a:fld>
            <a:endParaRPr lang="en-US"/>
          </a:p>
        </p:txBody>
      </p:sp>
    </p:spTree>
    <p:extLst>
      <p:ext uri="{BB962C8B-B14F-4D97-AF65-F5344CB8AC3E}">
        <p14:creationId xmlns:p14="http://schemas.microsoft.com/office/powerpoint/2010/main" val="3002104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3.12 </a:t>
            </a:r>
            <a:r>
              <a:rPr lang="en-US" sz="1200" b="0" i="0" u="none" strike="noStrike" kern="1200" baseline="0" dirty="0" smtClean="0">
                <a:solidFill>
                  <a:schemeClr val="tx1"/>
                </a:solidFill>
                <a:latin typeface="+mn-lt"/>
                <a:ea typeface="+mn-ea"/>
                <a:cs typeface="+mn-cs"/>
              </a:rPr>
              <a:t>Example of a trophic cascade. As sea otters eat herbivorous sea urchins, kelp forests flourish. But when otters disappear because of overhunting or predation, urchins eat the stipes of the kelp, which results in urchin barrens.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15</a:t>
            </a:fld>
            <a:endParaRPr lang="en-US"/>
          </a:p>
        </p:txBody>
      </p:sp>
    </p:spTree>
    <p:extLst>
      <p:ext uri="{BB962C8B-B14F-4D97-AF65-F5344CB8AC3E}">
        <p14:creationId xmlns:p14="http://schemas.microsoft.com/office/powerpoint/2010/main" val="1431759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3.13 </a:t>
            </a:r>
            <a:r>
              <a:rPr lang="en-US" sz="1200" b="0" i="0" u="none" strike="noStrike" kern="1200" baseline="0" dirty="0" smtClean="0">
                <a:solidFill>
                  <a:schemeClr val="tx1"/>
                </a:solidFill>
                <a:latin typeface="+mn-lt"/>
                <a:ea typeface="+mn-ea"/>
                <a:cs typeface="+mn-cs"/>
              </a:rPr>
              <a:t>Measures of food web complexity. This example is for a hypothetical freshwater lake food web that contains 92 species spanning four trophic levels (1° producers to 3° consumers). (A) The food web can be expressed as a diagram that shows feeding links between species and among trophic levels. (B) The food web can also be described by an interaction matrix showing the presence of a link among species in the community (a dot in the matrix). The food web diagram and matrix can be used to identify species with a disproportionately large number of links (such as omnivores and others that feed at multiple trophic levels). They can also be used to calculate the linkage density and </a:t>
            </a:r>
            <a:r>
              <a:rPr lang="en-US" sz="1200" b="0" i="0" u="none" strike="noStrike" kern="1200" baseline="0" dirty="0" err="1" smtClean="0">
                <a:solidFill>
                  <a:schemeClr val="tx1"/>
                </a:solidFill>
                <a:latin typeface="+mn-lt"/>
                <a:ea typeface="+mn-ea"/>
                <a:cs typeface="+mn-cs"/>
              </a:rPr>
              <a:t>connectance</a:t>
            </a:r>
            <a:r>
              <a:rPr lang="en-US" sz="1200" b="0" i="0" u="none" strike="noStrike" kern="1200" baseline="0" dirty="0" smtClean="0">
                <a:solidFill>
                  <a:schemeClr val="tx1"/>
                </a:solidFill>
                <a:latin typeface="+mn-lt"/>
                <a:ea typeface="+mn-ea"/>
                <a:cs typeface="+mn-cs"/>
              </a:rPr>
              <a:t> of species in the </a:t>
            </a:r>
            <a:r>
              <a:rPr lang="en-IN" sz="1200" b="0" i="0" u="none" strike="noStrike" kern="1200" baseline="0" dirty="0" smtClean="0">
                <a:solidFill>
                  <a:schemeClr val="tx1"/>
                </a:solidFill>
                <a:latin typeface="+mn-lt"/>
                <a:ea typeface="+mn-ea"/>
                <a:cs typeface="+mn-cs"/>
              </a:rPr>
              <a:t>food web.</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16</a:t>
            </a:fld>
            <a:endParaRPr lang="en-US"/>
          </a:p>
        </p:txBody>
      </p:sp>
    </p:spTree>
    <p:extLst>
      <p:ext uri="{BB962C8B-B14F-4D97-AF65-F5344CB8AC3E}">
        <p14:creationId xmlns:p14="http://schemas.microsoft.com/office/powerpoint/2010/main" val="4235534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Dam building by beavers creates diverse pond ecosystems that store water, reduce the probability of flooding, and increase ground water recharge.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17</a:t>
            </a:fld>
            <a:endParaRPr lang="en-US"/>
          </a:p>
        </p:txBody>
      </p:sp>
    </p:spTree>
    <p:extLst>
      <p:ext uri="{BB962C8B-B14F-4D97-AF65-F5344CB8AC3E}">
        <p14:creationId xmlns:p14="http://schemas.microsoft.com/office/powerpoint/2010/main" val="3808633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3.14 </a:t>
            </a:r>
            <a:r>
              <a:rPr lang="en-US" sz="1200" b="0" i="0" u="none" strike="noStrike" kern="1200" baseline="0" dirty="0" smtClean="0">
                <a:solidFill>
                  <a:schemeClr val="tx1"/>
                </a:solidFill>
                <a:latin typeface="+mn-lt"/>
                <a:ea typeface="+mn-ea"/>
                <a:cs typeface="+mn-cs"/>
              </a:rPr>
              <a:t>Keystone species determine the ability of large numbers of other species to persist within a biological community. Although keystone species make up only a small percentage of the total biomass, a community’s composition would change radically if one of them were to disappear. Rare species have minimal biomass and seldom have significant impact on the community. Dominant species constitute a large percentage of the biomass and affect many other species in proportion to this large biomass. Some species, however, have a relatively low impact on the community organization despite being both common and </a:t>
            </a:r>
            <a:r>
              <a:rPr lang="en-IN" sz="1200" b="0" i="0" u="none" strike="noStrike" kern="1200" baseline="0" dirty="0" smtClean="0">
                <a:solidFill>
                  <a:schemeClr val="tx1"/>
                </a:solidFill>
                <a:latin typeface="+mn-lt"/>
                <a:ea typeface="+mn-ea"/>
                <a:cs typeface="+mn-cs"/>
              </a:rPr>
              <a:t>heavy in biomass.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18</a:t>
            </a:fld>
            <a:endParaRPr lang="en-US"/>
          </a:p>
        </p:txBody>
      </p:sp>
    </p:spTree>
    <p:extLst>
      <p:ext uri="{BB962C8B-B14F-4D97-AF65-F5344CB8AC3E}">
        <p14:creationId xmlns:p14="http://schemas.microsoft.com/office/powerpoint/2010/main" val="1500422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3.15 </a:t>
            </a:r>
            <a:r>
              <a:rPr lang="en-US" sz="1200" b="0" i="0" u="none" strike="noStrike" kern="1200" baseline="0" dirty="0" smtClean="0">
                <a:solidFill>
                  <a:schemeClr val="tx1"/>
                </a:solidFill>
                <a:latin typeface="+mn-lt"/>
                <a:ea typeface="+mn-ea"/>
                <a:cs typeface="+mn-cs"/>
              </a:rPr>
              <a:t>When ochre sea stars (</a:t>
            </a:r>
            <a:r>
              <a:rPr lang="en-US" sz="1200" b="0" i="1" u="none" strike="noStrike" kern="1200" baseline="0" dirty="0" err="1" smtClean="0">
                <a:solidFill>
                  <a:schemeClr val="tx1"/>
                </a:solidFill>
                <a:latin typeface="+mn-lt"/>
                <a:ea typeface="+mn-ea"/>
                <a:cs typeface="+mn-cs"/>
              </a:rPr>
              <a:t>Pisaster</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ochraceus</a:t>
            </a:r>
            <a:r>
              <a:rPr lang="en-US" sz="1200" b="0" i="0" u="none" strike="noStrike" kern="1200" baseline="0" dirty="0" smtClean="0">
                <a:solidFill>
                  <a:schemeClr val="tx1"/>
                </a:solidFill>
                <a:latin typeface="+mn-lt"/>
                <a:ea typeface="+mn-ea"/>
                <a:cs typeface="+mn-cs"/>
              </a:rPr>
              <a:t>) are present, competition among mollusk species is reduced, and many species can persist in the same habitat. When </a:t>
            </a:r>
            <a:r>
              <a:rPr lang="en-US" sz="1200" b="0" i="1" u="none" strike="noStrike" kern="1200" baseline="0" dirty="0" smtClean="0">
                <a:solidFill>
                  <a:schemeClr val="tx1"/>
                </a:solidFill>
                <a:latin typeface="+mn-lt"/>
                <a:ea typeface="+mn-ea"/>
                <a:cs typeface="+mn-cs"/>
              </a:rPr>
              <a:t>P. </a:t>
            </a:r>
            <a:r>
              <a:rPr lang="en-US" sz="1200" b="0" i="1" u="none" strike="noStrike" kern="1200" baseline="0" dirty="0" err="1" smtClean="0">
                <a:solidFill>
                  <a:schemeClr val="tx1"/>
                </a:solidFill>
                <a:latin typeface="+mn-lt"/>
                <a:ea typeface="+mn-ea"/>
                <a:cs typeface="+mn-cs"/>
              </a:rPr>
              <a:t>ochraceus</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is experimentally removed, mollusks increase in abundance, and competition eventually eliminates most of the species.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19</a:t>
            </a:fld>
            <a:endParaRPr lang="en-US"/>
          </a:p>
        </p:txBody>
      </p:sp>
    </p:spTree>
    <p:extLst>
      <p:ext uri="{BB962C8B-B14F-4D97-AF65-F5344CB8AC3E}">
        <p14:creationId xmlns:p14="http://schemas.microsoft.com/office/powerpoint/2010/main" val="429469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baseline="0" dirty="0" smtClean="0">
                <a:solidFill>
                  <a:schemeClr val="tx1"/>
                </a:solidFill>
                <a:latin typeface="+mn-lt"/>
                <a:ea typeface="+mn-ea"/>
                <a:cs typeface="+mn-cs"/>
              </a:rPr>
              <a:t>Magnolia </a:t>
            </a:r>
            <a:r>
              <a:rPr lang="en-US" sz="1200" b="0" i="1" u="none" strike="noStrike" kern="1200" baseline="0" dirty="0" err="1" smtClean="0">
                <a:solidFill>
                  <a:schemeClr val="tx1"/>
                </a:solidFill>
                <a:latin typeface="+mn-lt"/>
                <a:ea typeface="+mn-ea"/>
                <a:cs typeface="+mn-cs"/>
              </a:rPr>
              <a:t>grandis</a:t>
            </a:r>
            <a:r>
              <a:rPr lang="en-US" sz="1200" b="0" i="0" u="none" strike="noStrike" kern="1200" baseline="0" dirty="0" smtClean="0">
                <a:solidFill>
                  <a:schemeClr val="tx1"/>
                </a:solidFill>
                <a:latin typeface="+mn-lt"/>
                <a:ea typeface="+mn-ea"/>
                <a:cs typeface="+mn-cs"/>
              </a:rPr>
              <a:t>, one of the most striking of the world’s wild magnolias, is native to China. Its population has declined to less than 50 individuals as a result of habitat loss caused by agricultural expansion and logging, and it is </a:t>
            </a:r>
            <a:r>
              <a:rPr lang="en-IN" sz="1200" b="0" i="0" u="none" strike="noStrike" kern="1200" baseline="0" dirty="0" smtClean="0">
                <a:solidFill>
                  <a:schemeClr val="tx1"/>
                </a:solidFill>
                <a:latin typeface="+mn-lt"/>
                <a:ea typeface="+mn-ea"/>
                <a:cs typeface="+mn-cs"/>
              </a:rPr>
              <a:t>now considered Critically Endangered.	</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a:t>
            </a:fld>
            <a:endParaRPr lang="en-US"/>
          </a:p>
        </p:txBody>
      </p:sp>
    </p:spTree>
    <p:extLst>
      <p:ext uri="{BB962C8B-B14F-4D97-AF65-F5344CB8AC3E}">
        <p14:creationId xmlns:p14="http://schemas.microsoft.com/office/powerpoint/2010/main" val="3912734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Biodiversity indexes for three regions, each consisting of three separate mountains. Each letter represents a population of a species; some species are found on only one mountain, while other species are found on two or three mountains. Alpha, gamma, and beta diversity values are shown for each region. If funds were available to protect only one mountain range, region 2 should be selected because it has the greatest gamma (total) diversity. However, if only one mountain could be protected, a mountain in region 1 should be selected because these mountains have the highest alpha (local) diversity, that is, the greatest average number of species per mountain. Each mountain in region 3 has a more distinct assemblage of species than the mountains in the other two regions, as shown by the higher beta diversity. If region 3 were selected for protection, the relative priority of the individual mountains should then be judged based on the relative rarity of the assemblages.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20</a:t>
            </a:fld>
            <a:endParaRPr lang="en-US"/>
          </a:p>
        </p:txBody>
      </p:sp>
    </p:spTree>
    <p:extLst>
      <p:ext uri="{BB962C8B-B14F-4D97-AF65-F5344CB8AC3E}">
        <p14:creationId xmlns:p14="http://schemas.microsoft.com/office/powerpoint/2010/main" val="1188142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3.1 </a:t>
            </a:r>
            <a:r>
              <a:rPr lang="en-US" sz="1200" b="0" i="0" u="none" strike="noStrike" kern="1200" baseline="0" dirty="0" smtClean="0">
                <a:solidFill>
                  <a:schemeClr val="tx1"/>
                </a:solidFill>
                <a:latin typeface="+mn-lt"/>
                <a:ea typeface="+mn-ea"/>
                <a:cs typeface="+mn-cs"/>
              </a:rPr>
              <a:t>Hierarchical levels of biodiversity. </a:t>
            </a:r>
            <a:r>
              <a:rPr lang="en-IN" sz="1200" b="0" i="0" u="none" strike="noStrike" kern="1200" baseline="0" dirty="0" smtClean="0">
                <a:solidFill>
                  <a:schemeClr val="tx1"/>
                </a:solidFill>
                <a:latin typeface="+mn-lt"/>
                <a:ea typeface="+mn-ea"/>
                <a:cs typeface="+mn-cs"/>
              </a:rPr>
              <a:t>Biodiversity includes genetic diversity </a:t>
            </a:r>
            <a:r>
              <a:rPr lang="en-US" sz="1200" b="0" i="0" u="none" strike="noStrike" kern="1200" baseline="0" dirty="0" smtClean="0">
                <a:solidFill>
                  <a:schemeClr val="tx1"/>
                </a:solidFill>
                <a:latin typeface="+mn-lt"/>
                <a:ea typeface="+mn-ea"/>
                <a:cs typeface="+mn-cs"/>
              </a:rPr>
              <a:t>(the genetic variation that creates phenotypic variation within species), species diversity (the variety of species that comprise a biological community), and community and ecosystem diversity (the different biological communities and their </a:t>
            </a:r>
            <a:r>
              <a:rPr lang="en-IN" sz="1200" b="0" i="0" u="none" strike="noStrike" kern="1200" baseline="0" dirty="0" smtClean="0">
                <a:solidFill>
                  <a:schemeClr val="tx1"/>
                </a:solidFill>
                <a:latin typeface="+mn-lt"/>
                <a:ea typeface="+mn-ea"/>
                <a:cs typeface="+mn-cs"/>
              </a:rPr>
              <a:t>associated ecosystems that comprise whole landscapes).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3</a:t>
            </a:fld>
            <a:endParaRPr lang="en-US"/>
          </a:p>
        </p:txBody>
      </p:sp>
    </p:spTree>
    <p:extLst>
      <p:ext uri="{BB962C8B-B14F-4D97-AF65-F5344CB8AC3E}">
        <p14:creationId xmlns:p14="http://schemas.microsoft.com/office/powerpoint/2010/main" val="3249433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baseline="0" dirty="0" smtClean="0">
                <a:solidFill>
                  <a:schemeClr val="tx1"/>
                </a:solidFill>
                <a:latin typeface="+mn-lt"/>
                <a:ea typeface="+mn-ea"/>
                <a:cs typeface="+mn-cs"/>
              </a:rPr>
              <a:t>Figure 3.2 </a:t>
            </a:r>
            <a:r>
              <a:rPr lang="en-IN" sz="1200" b="0" i="0" u="none" strike="noStrike" kern="1200" baseline="0" dirty="0" smtClean="0">
                <a:solidFill>
                  <a:schemeClr val="tx1"/>
                </a:solidFill>
                <a:latin typeface="+mn-lt"/>
                <a:ea typeface="+mn-ea"/>
                <a:cs typeface="+mn-cs"/>
              </a:rPr>
              <a:t>Genetic variation occurs </a:t>
            </a:r>
            <a:r>
              <a:rPr lang="en-US" sz="1200" b="0" i="0" u="none" strike="noStrike" kern="1200" baseline="0" dirty="0" smtClean="0">
                <a:solidFill>
                  <a:schemeClr val="tx1"/>
                </a:solidFill>
                <a:latin typeface="+mn-lt"/>
                <a:ea typeface="+mn-ea"/>
                <a:cs typeface="+mn-cs"/>
              </a:rPr>
              <a:t>between individuals that comprise a population of a single species. It is due to variation in the alleles found at particular gene loci and to variation between chromosomes. </a:t>
            </a:r>
            <a:r>
              <a:rPr lang="en-IN" sz="1200" b="0" i="0" u="none" strike="noStrike" kern="1200" baseline="0" dirty="0" smtClean="0">
                <a:solidFill>
                  <a:schemeClr val="tx1"/>
                </a:solidFill>
                <a:latin typeface="+mn-lt"/>
                <a:ea typeface="+mn-ea"/>
                <a:cs typeface="+mn-cs"/>
              </a:rPr>
              <a:t>Genetic variation also occurs between spatially separated populations of the species.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4</a:t>
            </a:fld>
            <a:endParaRPr lang="en-US"/>
          </a:p>
        </p:txBody>
      </p:sp>
    </p:spTree>
    <p:extLst>
      <p:ext uri="{BB962C8B-B14F-4D97-AF65-F5344CB8AC3E}">
        <p14:creationId xmlns:p14="http://schemas.microsoft.com/office/powerpoint/2010/main" val="2297394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3.3 </a:t>
            </a:r>
            <a:r>
              <a:rPr lang="en-US" sz="1200" b="0" i="0" u="none" strike="noStrike" kern="1200" baseline="0" dirty="0" smtClean="0">
                <a:solidFill>
                  <a:schemeClr val="tx1"/>
                </a:solidFill>
                <a:latin typeface="+mn-lt"/>
                <a:ea typeface="+mn-ea"/>
                <a:cs typeface="+mn-cs"/>
              </a:rPr>
              <a:t>Measures of genetic diversity. This example shows how to calculate polymorphism and heterozygosity of a hypothetical population of frogs (left). Assume that five frogs are sampled randomly such that they are representative of the larger population of frogs. Each of the five frogs is then genotyped to determine which alleles it has at each of two loci: at locus </a:t>
            </a:r>
            <a:r>
              <a:rPr lang="en-US" sz="1200" b="0" i="1" u="none" strike="noStrike" kern="1200" baseline="0" dirty="0" smtClean="0">
                <a:solidFill>
                  <a:schemeClr val="tx1"/>
                </a:solidFill>
                <a:latin typeface="+mn-lt"/>
                <a:ea typeface="+mn-ea"/>
                <a:cs typeface="+mn-cs"/>
              </a:rPr>
              <a:t>A </a:t>
            </a:r>
            <a:r>
              <a:rPr lang="en-US" sz="1200" b="0" i="0" u="none" strike="noStrike" kern="1200" baseline="0" dirty="0" smtClean="0">
                <a:solidFill>
                  <a:schemeClr val="tx1"/>
                </a:solidFill>
                <a:latin typeface="+mn-lt"/>
                <a:ea typeface="+mn-ea"/>
                <a:cs typeface="+mn-cs"/>
              </a:rPr>
              <a:t>it has either allele </a:t>
            </a:r>
            <a:r>
              <a:rPr lang="en-US" sz="1200" b="0" i="1" u="none" strike="noStrike" kern="1200" baseline="0" dirty="0" smtClean="0">
                <a:solidFill>
                  <a:schemeClr val="tx1"/>
                </a:solidFill>
                <a:latin typeface="+mn-lt"/>
                <a:ea typeface="+mn-ea"/>
                <a:cs typeface="+mn-cs"/>
              </a:rPr>
              <a:t>A1 </a:t>
            </a:r>
            <a:r>
              <a:rPr lang="en-US" sz="1200" b="0" i="0" u="none" strike="noStrike" kern="1200" baseline="0" dirty="0" smtClean="0">
                <a:solidFill>
                  <a:schemeClr val="tx1"/>
                </a:solidFill>
                <a:latin typeface="+mn-lt"/>
                <a:ea typeface="+mn-ea"/>
                <a:cs typeface="+mn-cs"/>
              </a:rPr>
              <a:t>or </a:t>
            </a:r>
            <a:r>
              <a:rPr lang="en-US" sz="1200" b="0" i="1" u="none" strike="noStrike" kern="1200" baseline="0" dirty="0" smtClean="0">
                <a:solidFill>
                  <a:schemeClr val="tx1"/>
                </a:solidFill>
                <a:latin typeface="+mn-lt"/>
                <a:ea typeface="+mn-ea"/>
                <a:cs typeface="+mn-cs"/>
              </a:rPr>
              <a:t>A2</a:t>
            </a:r>
            <a:r>
              <a:rPr lang="en-US" sz="1200" b="0" i="0" u="none" strike="noStrike" kern="1200" baseline="0" dirty="0" smtClean="0">
                <a:solidFill>
                  <a:schemeClr val="tx1"/>
                </a:solidFill>
                <a:latin typeface="+mn-lt"/>
                <a:ea typeface="+mn-ea"/>
                <a:cs typeface="+mn-cs"/>
              </a:rPr>
              <a:t>, while at locus </a:t>
            </a:r>
            <a:r>
              <a:rPr lang="en-US" sz="1200" b="0" i="1" u="none" strike="noStrike" kern="1200" baseline="0" dirty="0" smtClean="0">
                <a:solidFill>
                  <a:schemeClr val="tx1"/>
                </a:solidFill>
                <a:latin typeface="+mn-lt"/>
                <a:ea typeface="+mn-ea"/>
                <a:cs typeface="+mn-cs"/>
              </a:rPr>
              <a:t>B </a:t>
            </a:r>
            <a:r>
              <a:rPr lang="en-US" sz="1200" b="0" i="0" u="none" strike="noStrike" kern="1200" baseline="0" dirty="0" smtClean="0">
                <a:solidFill>
                  <a:schemeClr val="tx1"/>
                </a:solidFill>
                <a:latin typeface="+mn-lt"/>
                <a:ea typeface="+mn-ea"/>
                <a:cs typeface="+mn-cs"/>
              </a:rPr>
              <a:t>it has either allele </a:t>
            </a:r>
            <a:r>
              <a:rPr lang="en-US" sz="1200" b="0" i="1" u="none" strike="noStrike" kern="1200" baseline="0" dirty="0" smtClean="0">
                <a:solidFill>
                  <a:schemeClr val="tx1"/>
                </a:solidFill>
                <a:latin typeface="+mn-lt"/>
                <a:ea typeface="+mn-ea"/>
                <a:cs typeface="+mn-cs"/>
              </a:rPr>
              <a:t>B1</a:t>
            </a:r>
            <a:r>
              <a:rPr lang="en-US" sz="1200" b="0" i="0" u="none" strike="noStrike" kern="1200" baseline="0" dirty="0" smtClean="0">
                <a:solidFill>
                  <a:schemeClr val="tx1"/>
                </a:solidFill>
                <a:latin typeface="+mn-lt"/>
                <a:ea typeface="+mn-ea"/>
                <a:cs typeface="+mn-cs"/>
              </a:rPr>
              <a:t>, </a:t>
            </a:r>
            <a:r>
              <a:rPr lang="en-US" sz="1200" b="0" i="1" u="none" strike="noStrike" kern="1200" baseline="0" dirty="0" smtClean="0">
                <a:solidFill>
                  <a:schemeClr val="tx1"/>
                </a:solidFill>
                <a:latin typeface="+mn-lt"/>
                <a:ea typeface="+mn-ea"/>
                <a:cs typeface="+mn-cs"/>
              </a:rPr>
              <a:t>B2</a:t>
            </a:r>
            <a:r>
              <a:rPr lang="en-US" sz="1200" b="0" i="0" u="none" strike="noStrike" kern="1200" baseline="0" dirty="0" smtClean="0">
                <a:solidFill>
                  <a:schemeClr val="tx1"/>
                </a:solidFill>
                <a:latin typeface="+mn-lt"/>
                <a:ea typeface="+mn-ea"/>
                <a:cs typeface="+mn-cs"/>
              </a:rPr>
              <a:t>, or </a:t>
            </a:r>
            <a:r>
              <a:rPr lang="en-US" sz="1200" b="0" i="1" u="none" strike="noStrike" kern="1200" baseline="0" dirty="0" smtClean="0">
                <a:solidFill>
                  <a:schemeClr val="tx1"/>
                </a:solidFill>
                <a:latin typeface="+mn-lt"/>
                <a:ea typeface="+mn-ea"/>
                <a:cs typeface="+mn-cs"/>
              </a:rPr>
              <a:t>B3</a:t>
            </a:r>
            <a:r>
              <a:rPr lang="en-US" sz="1200" b="0" i="0" u="none" strike="noStrike" kern="1200" baseline="0" dirty="0" smtClean="0">
                <a:solidFill>
                  <a:schemeClr val="tx1"/>
                </a:solidFill>
                <a:latin typeface="+mn-lt"/>
                <a:ea typeface="+mn-ea"/>
                <a:cs typeface="+mn-cs"/>
              </a:rPr>
              <a:t>. After genotyping each frog, one can calculate the proportion of loci at which each individual is heterozygous, </a:t>
            </a:r>
            <a:r>
              <a:rPr lang="en-US" sz="1200" b="0" i="1" u="none" strike="noStrike" kern="1200" baseline="0" dirty="0" smtClean="0">
                <a:solidFill>
                  <a:schemeClr val="tx1"/>
                </a:solidFill>
                <a:latin typeface="+mn-lt"/>
                <a:ea typeface="+mn-ea"/>
                <a:cs typeface="+mn-cs"/>
              </a:rPr>
              <a:t>hi</a:t>
            </a:r>
            <a:r>
              <a:rPr lang="en-US" sz="1200" b="0" i="0" u="none" strike="noStrike" kern="1200" baseline="0" dirty="0" smtClean="0">
                <a:solidFill>
                  <a:schemeClr val="tx1"/>
                </a:solidFill>
                <a:latin typeface="+mn-lt"/>
                <a:ea typeface="+mn-ea"/>
                <a:cs typeface="+mn-cs"/>
              </a:rPr>
              <a:t>, which is then used to calculate the average heterozygosity, </a:t>
            </a:r>
            <a:r>
              <a:rPr lang="en-US" sz="1200" b="0" i="1" u="none" strike="noStrike" kern="1200" baseline="0" dirty="0" smtClean="0">
                <a:solidFill>
                  <a:schemeClr val="tx1"/>
                </a:solidFill>
                <a:latin typeface="+mn-lt"/>
                <a:ea typeface="+mn-ea"/>
                <a:cs typeface="+mn-cs"/>
              </a:rPr>
              <a:t>H</a:t>
            </a:r>
            <a:r>
              <a:rPr lang="en-US" sz="1200" b="0" i="0" u="none" strike="noStrike" kern="1200" baseline="0" dirty="0" smtClean="0">
                <a:solidFill>
                  <a:schemeClr val="tx1"/>
                </a:solidFill>
                <a:latin typeface="+mn-lt"/>
                <a:ea typeface="+mn-ea"/>
                <a:cs typeface="+mn-cs"/>
              </a:rPr>
              <a:t>, of frogs that were sampled. One can also calculate the degree of polymorphism, </a:t>
            </a:r>
            <a:r>
              <a:rPr lang="en-US" sz="1200" b="0" i="1" u="none" strike="noStrike" kern="1200" baseline="0" dirty="0"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 of the sampled frogs, as well as the frequency of each allele in the sampled </a:t>
            </a:r>
            <a:r>
              <a:rPr lang="en-IN" sz="1200" b="0" i="0" u="none" strike="noStrike" kern="1200" baseline="0" dirty="0" smtClean="0">
                <a:solidFill>
                  <a:schemeClr val="tx1"/>
                </a:solidFill>
                <a:latin typeface="+mn-lt"/>
                <a:ea typeface="+mn-ea"/>
                <a:cs typeface="+mn-cs"/>
              </a:rPr>
              <a:t>population.</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5</a:t>
            </a:fld>
            <a:endParaRPr lang="en-US"/>
          </a:p>
        </p:txBody>
      </p:sp>
    </p:spTree>
    <p:extLst>
      <p:ext uri="{BB962C8B-B14F-4D97-AF65-F5344CB8AC3E}">
        <p14:creationId xmlns:p14="http://schemas.microsoft.com/office/powerpoint/2010/main" val="778912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baseline="0" dirty="0" smtClean="0">
                <a:solidFill>
                  <a:schemeClr val="tx1"/>
                </a:solidFill>
                <a:latin typeface="+mn-lt"/>
                <a:ea typeface="+mn-ea"/>
                <a:cs typeface="+mn-cs"/>
              </a:rPr>
              <a:t>Figure 3.4 </a:t>
            </a:r>
            <a:r>
              <a:rPr lang="en-IN" sz="1200" b="0" i="0" u="none" strike="noStrike" kern="1200" baseline="0" dirty="0" smtClean="0">
                <a:solidFill>
                  <a:schemeClr val="tx1"/>
                </a:solidFill>
                <a:latin typeface="+mn-lt"/>
                <a:ea typeface="+mn-ea"/>
                <a:cs typeface="+mn-cs"/>
              </a:rPr>
              <a:t>(A) A plant ecologist prepares a museum </a:t>
            </a:r>
            <a:r>
              <a:rPr lang="en-US" sz="1200" b="0" i="0" u="none" strike="noStrike" kern="1200" baseline="0" dirty="0" smtClean="0">
                <a:solidFill>
                  <a:schemeClr val="tx1"/>
                </a:solidFill>
                <a:latin typeface="+mn-lt"/>
                <a:ea typeface="+mn-ea"/>
                <a:cs typeface="+mn-cs"/>
              </a:rPr>
              <a:t>specimen using a plant press. The flattened and dried plant will later be mounted on heavy paper with a label giving detailed collection information. (B) An ornithologist at the Museum of Comparative Zoology, Harvard University, classifies collections of black-</a:t>
            </a:r>
            <a:r>
              <a:rPr lang="en-US" sz="1200" b="0" i="0" u="none" strike="noStrike" kern="1200" baseline="0" dirty="0" err="1" smtClean="0">
                <a:solidFill>
                  <a:schemeClr val="tx1"/>
                </a:solidFill>
                <a:latin typeface="+mn-lt"/>
                <a:ea typeface="+mn-ea"/>
                <a:cs typeface="+mn-cs"/>
              </a:rPr>
              <a:t>cowled</a:t>
            </a:r>
            <a:r>
              <a:rPr lang="en-US" sz="1200" b="0" i="0" u="none" strike="noStrike" kern="1200" baseline="0" dirty="0" smtClean="0">
                <a:solidFill>
                  <a:schemeClr val="tx1"/>
                </a:solidFill>
                <a:latin typeface="+mn-lt"/>
                <a:ea typeface="+mn-ea"/>
                <a:cs typeface="+mn-cs"/>
              </a:rPr>
              <a:t> orioles (</a:t>
            </a:r>
            <a:r>
              <a:rPr lang="en-US" sz="1200" b="0" i="1" u="none" strike="noStrike" kern="1200" baseline="0" dirty="0" smtClean="0">
                <a:solidFill>
                  <a:schemeClr val="tx1"/>
                </a:solidFill>
                <a:latin typeface="+mn-lt"/>
                <a:ea typeface="+mn-ea"/>
                <a:cs typeface="+mn-cs"/>
              </a:rPr>
              <a:t>Icterus </a:t>
            </a:r>
            <a:r>
              <a:rPr lang="en-US" sz="1200" b="0" i="1" u="none" strike="noStrike" kern="1200" baseline="0" dirty="0" err="1" smtClean="0">
                <a:solidFill>
                  <a:schemeClr val="tx1"/>
                </a:solidFill>
                <a:latin typeface="+mn-lt"/>
                <a:ea typeface="+mn-ea"/>
                <a:cs typeface="+mn-cs"/>
              </a:rPr>
              <a:t>prosthemelas</a:t>
            </a:r>
            <a:r>
              <a:rPr lang="en-US" sz="1200" b="0" i="0" u="none" strike="noStrike" kern="1200" baseline="0" dirty="0" smtClean="0">
                <a:solidFill>
                  <a:schemeClr val="tx1"/>
                </a:solidFill>
                <a:latin typeface="+mn-lt"/>
                <a:ea typeface="+mn-ea"/>
                <a:cs typeface="+mn-cs"/>
              </a:rPr>
              <a:t>) from Mexico and Baltimore orioles (</a:t>
            </a:r>
            <a:r>
              <a:rPr lang="en-US" sz="1200" b="0" i="1" u="none" strike="noStrike" kern="1200" baseline="0" dirty="0" smtClean="0">
                <a:solidFill>
                  <a:schemeClr val="tx1"/>
                </a:solidFill>
                <a:latin typeface="+mn-lt"/>
                <a:ea typeface="+mn-ea"/>
                <a:cs typeface="+mn-cs"/>
              </a:rPr>
              <a:t>Icterus </a:t>
            </a:r>
            <a:r>
              <a:rPr lang="en-US" sz="1200" b="0" i="1" u="none" strike="noStrike" kern="1200" baseline="0" dirty="0" err="1" smtClean="0">
                <a:solidFill>
                  <a:schemeClr val="tx1"/>
                </a:solidFill>
                <a:latin typeface="+mn-lt"/>
                <a:ea typeface="+mn-ea"/>
                <a:cs typeface="+mn-cs"/>
              </a:rPr>
              <a:t>galbula</a:t>
            </a:r>
            <a:r>
              <a:rPr lang="en-US" sz="1200" b="0" i="0" u="none" strike="noStrike" kern="1200" baseline="0" dirty="0" smtClean="0">
                <a:solidFill>
                  <a:schemeClr val="tx1"/>
                </a:solidFill>
                <a:latin typeface="+mn-lt"/>
                <a:ea typeface="+mn-ea"/>
                <a:cs typeface="+mn-cs"/>
              </a:rPr>
              <a:t>) that occur throughout eastern North America</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6</a:t>
            </a:fld>
            <a:endParaRPr lang="en-US"/>
          </a:p>
        </p:txBody>
      </p:sp>
    </p:spTree>
    <p:extLst>
      <p:ext uri="{BB962C8B-B14F-4D97-AF65-F5344CB8AC3E}">
        <p14:creationId xmlns:p14="http://schemas.microsoft.com/office/powerpoint/2010/main" val="310628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Blackburnian</a:t>
            </a:r>
            <a:r>
              <a:rPr lang="en-US" sz="1200" b="0" i="0" u="none" strike="noStrike" kern="1200" baseline="0" dirty="0" smtClean="0">
                <a:solidFill>
                  <a:schemeClr val="tx1"/>
                </a:solidFill>
                <a:latin typeface="+mn-lt"/>
                <a:ea typeface="+mn-ea"/>
                <a:cs typeface="+mn-cs"/>
              </a:rPr>
              <a:t> warblers (</a:t>
            </a:r>
            <a:r>
              <a:rPr lang="en-US" sz="1200" b="0" i="1" u="none" strike="noStrike" kern="1200" baseline="0" dirty="0" err="1" smtClean="0">
                <a:solidFill>
                  <a:schemeClr val="tx1"/>
                </a:solidFill>
                <a:latin typeface="+mn-lt"/>
                <a:ea typeface="+mn-ea"/>
                <a:cs typeface="+mn-cs"/>
              </a:rPr>
              <a:t>Setophaga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fusca</a:t>
            </a:r>
            <a:r>
              <a:rPr lang="en-US" sz="1200" b="0" i="0" u="none" strike="noStrike" kern="1200" baseline="0" dirty="0" smtClean="0">
                <a:solidFill>
                  <a:schemeClr val="tx1"/>
                </a:solidFill>
                <a:latin typeface="+mn-lt"/>
                <a:ea typeface="+mn-ea"/>
                <a:cs typeface="+mn-cs"/>
              </a:rPr>
              <a:t>) are related to more and more other animals at successively higher levels of </a:t>
            </a:r>
            <a:r>
              <a:rPr lang="en-IN" sz="1200" b="0" i="0" u="none" strike="noStrike" kern="1200" baseline="0" dirty="0" smtClean="0">
                <a:solidFill>
                  <a:schemeClr val="tx1"/>
                </a:solidFill>
                <a:latin typeface="+mn-lt"/>
                <a:ea typeface="+mn-ea"/>
                <a:cs typeface="+mn-cs"/>
              </a:rPr>
              <a:t>taxonomic organization.</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7</a:t>
            </a:fld>
            <a:endParaRPr lang="en-US"/>
          </a:p>
        </p:txBody>
      </p:sp>
    </p:spTree>
    <p:extLst>
      <p:ext uri="{BB962C8B-B14F-4D97-AF65-F5344CB8AC3E}">
        <p14:creationId xmlns:p14="http://schemas.microsoft.com/office/powerpoint/2010/main" val="4190776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3.5 </a:t>
            </a:r>
            <a:r>
              <a:rPr lang="en-US" sz="1200" b="0" i="0" u="none" strike="noStrike" kern="1200" baseline="0" dirty="0" smtClean="0">
                <a:solidFill>
                  <a:schemeClr val="tx1"/>
                </a:solidFill>
                <a:latin typeface="+mn-lt"/>
                <a:ea typeface="+mn-ea"/>
                <a:cs typeface="+mn-cs"/>
              </a:rPr>
              <a:t>The western meadowlark (</a:t>
            </a:r>
            <a:r>
              <a:rPr lang="en-US" sz="1200" b="0" i="1" u="none" strike="noStrike" kern="1200" baseline="0" dirty="0" err="1" smtClean="0">
                <a:solidFill>
                  <a:schemeClr val="tx1"/>
                </a:solidFill>
                <a:latin typeface="+mn-lt"/>
                <a:ea typeface="+mn-ea"/>
                <a:cs typeface="+mn-cs"/>
              </a:rPr>
              <a:t>Sturnella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neglecta</a:t>
            </a:r>
            <a:r>
              <a:rPr lang="en-US" sz="1200" b="0" i="0" u="none" strike="noStrike" kern="1200" baseline="0" dirty="0" smtClean="0">
                <a:solidFill>
                  <a:schemeClr val="tx1"/>
                </a:solidFill>
                <a:latin typeface="+mn-lt"/>
                <a:ea typeface="+mn-ea"/>
                <a:cs typeface="+mn-cs"/>
              </a:rPr>
              <a:t>; left) and the eastern meadowlark (</a:t>
            </a:r>
            <a:r>
              <a:rPr lang="en-US" sz="1200" b="0" i="1" u="none" strike="noStrike" kern="1200" baseline="0" dirty="0" err="1" smtClean="0">
                <a:solidFill>
                  <a:schemeClr val="tx1"/>
                </a:solidFill>
                <a:latin typeface="+mn-lt"/>
                <a:ea typeface="+mn-ea"/>
                <a:cs typeface="+mn-cs"/>
              </a:rPr>
              <a:t>Sturnella</a:t>
            </a:r>
            <a:r>
              <a:rPr lang="en-US" sz="1200" b="0" i="1" u="none" strike="noStrike" kern="1200" baseline="0" dirty="0" smtClean="0">
                <a:solidFill>
                  <a:schemeClr val="tx1"/>
                </a:solidFill>
                <a:latin typeface="+mn-lt"/>
                <a:ea typeface="+mn-ea"/>
                <a:cs typeface="+mn-cs"/>
              </a:rPr>
              <a:t> magna</a:t>
            </a:r>
            <a:r>
              <a:rPr lang="en-US" sz="1200" b="0" i="0" u="none" strike="noStrike" kern="1200" baseline="0" dirty="0" smtClean="0">
                <a:solidFill>
                  <a:schemeClr val="tx1"/>
                </a:solidFill>
                <a:latin typeface="+mn-lt"/>
                <a:ea typeface="+mn-ea"/>
                <a:cs typeface="+mn-cs"/>
              </a:rPr>
              <a:t>; right) look almost identical and sometimes even occur in the same place. However, they are distinct species because they have different songs and do not interbreed.</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8</a:t>
            </a:fld>
            <a:endParaRPr lang="en-US"/>
          </a:p>
        </p:txBody>
      </p:sp>
    </p:spTree>
    <p:extLst>
      <p:ext uri="{BB962C8B-B14F-4D97-AF65-F5344CB8AC3E}">
        <p14:creationId xmlns:p14="http://schemas.microsoft.com/office/powerpoint/2010/main" val="1211799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3.6 </a:t>
            </a:r>
            <a:r>
              <a:rPr lang="en-US" sz="1200" b="0" i="0" u="none" strike="noStrike" kern="1200" baseline="0" dirty="0" smtClean="0">
                <a:solidFill>
                  <a:schemeClr val="tx1"/>
                </a:solidFill>
                <a:latin typeface="+mn-lt"/>
                <a:ea typeface="+mn-ea"/>
                <a:cs typeface="+mn-cs"/>
              </a:rPr>
              <a:t>The hybrid tiger salamander (left) is larger than its parent species, the California tiger salamander (right), and is increasing in abundance. Note the much larger head of the hybrid salamander.</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9</a:t>
            </a:fld>
            <a:endParaRPr lang="en-US"/>
          </a:p>
        </p:txBody>
      </p:sp>
    </p:spTree>
    <p:extLst>
      <p:ext uri="{BB962C8B-B14F-4D97-AF65-F5344CB8AC3E}">
        <p14:creationId xmlns:p14="http://schemas.microsoft.com/office/powerpoint/2010/main" val="3148418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5" name="Picture 5" descr="Oxford University Press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976938"/>
            <a:ext cx="25050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Placeholder 1"/>
          <p:cNvSpPr>
            <a:spLocks noGrp="1"/>
          </p:cNvSpPr>
          <p:nvPr>
            <p:ph type="title"/>
          </p:nvPr>
        </p:nvSpPr>
        <p:spPr>
          <a:xfrm>
            <a:off x="450575" y="586409"/>
            <a:ext cx="11317356" cy="566530"/>
          </a:xfrm>
          <a:prstGeom prst="rect">
            <a:avLst/>
          </a:prstGeom>
        </p:spPr>
        <p:txBody>
          <a:bodyPr rtlCol="0" anchor="t">
            <a:normAutofit/>
          </a:bodyPr>
          <a:lstStyle>
            <a:lvl1pPr algn="ctr">
              <a:defRPr sz="3600" b="1" i="1"/>
            </a:lvl1pPr>
          </a:lstStyle>
          <a:p>
            <a:r>
              <a:rPr lang="en-US" smtClean="0"/>
              <a:t>Click to edit Master title style</a:t>
            </a:r>
            <a:endParaRPr lang="en-US" dirty="0"/>
          </a:p>
        </p:txBody>
      </p:sp>
      <p:sp>
        <p:nvSpPr>
          <p:cNvPr id="11" name="Text Placeholder 10"/>
          <p:cNvSpPr>
            <a:spLocks noGrp="1"/>
          </p:cNvSpPr>
          <p:nvPr>
            <p:ph type="body" sz="quarter" idx="11"/>
          </p:nvPr>
        </p:nvSpPr>
        <p:spPr>
          <a:xfrm>
            <a:off x="450851" y="1152525"/>
            <a:ext cx="11317816" cy="477838"/>
          </a:xfrm>
          <a:prstGeom prst="rect">
            <a:avLst/>
          </a:prstGeom>
        </p:spPr>
        <p:txBody>
          <a:bodyPr/>
          <a:lstStyle>
            <a:lvl1pPr marL="0" indent="0" algn="ctr">
              <a:buNone/>
              <a:defRPr sz="2400">
                <a:solidFill>
                  <a:srgbClr val="1F497D"/>
                </a:solidFill>
              </a:defRPr>
            </a:lvl1pPr>
          </a:lstStyle>
          <a:p>
            <a:pPr lvl="0"/>
            <a:r>
              <a:rPr lang="en-US"/>
              <a:t>Edit Master text styles</a:t>
            </a:r>
          </a:p>
        </p:txBody>
      </p:sp>
      <p:sp>
        <p:nvSpPr>
          <p:cNvPr id="6" name="Picture Placeholder 5"/>
          <p:cNvSpPr>
            <a:spLocks noGrp="1"/>
          </p:cNvSpPr>
          <p:nvPr>
            <p:ph type="pic" sz="quarter" idx="10"/>
          </p:nvPr>
        </p:nvSpPr>
        <p:spPr>
          <a:xfrm>
            <a:off x="3710609" y="1808921"/>
            <a:ext cx="4770784" cy="4283766"/>
          </a:xfrm>
          <a:prstGeom prst="rect">
            <a:avLst/>
          </a:prstGeom>
        </p:spPr>
        <p:txBody>
          <a:bodyPr rtlCol="0">
            <a:normAutofit/>
          </a:bodyPr>
          <a:lstStyle/>
          <a:p>
            <a:pPr lvl="0"/>
            <a:r>
              <a:rPr lang="en-US" noProof="0"/>
              <a:t>Click icon to add picture</a:t>
            </a:r>
            <a:endParaRPr lang="en-US" noProof="0" dirty="0"/>
          </a:p>
        </p:txBody>
      </p:sp>
    </p:spTree>
    <p:extLst>
      <p:ext uri="{BB962C8B-B14F-4D97-AF65-F5344CB8AC3E}">
        <p14:creationId xmlns:p14="http://schemas.microsoft.com/office/powerpoint/2010/main" val="389031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5462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Tree>
    <p:extLst>
      <p:ext uri="{BB962C8B-B14F-4D97-AF65-F5344CB8AC3E}">
        <p14:creationId xmlns:p14="http://schemas.microsoft.com/office/powerpoint/2010/main" val="3803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EB49-10B0-434E-B9A9-AEEABF0BE468}"/>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73636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1A7EB-3577-43FD-9B2D-BCEA4F83C94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46028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EB49-10B0-434E-B9A9-AEEABF0BE468}"/>
              </a:ext>
            </a:extLst>
          </p:cNvPr>
          <p:cNvSpPr>
            <a:spLocks noGrp="1"/>
          </p:cNvSpPr>
          <p:nvPr>
            <p:ph type="title"/>
          </p:nvPr>
        </p:nvSpPr>
        <p:spPr/>
        <p:txBody>
          <a:bodyPr/>
          <a:lstStyle/>
          <a:p>
            <a:r>
              <a:rPr lang="en-US"/>
              <a:t>Click to edit Master title style</a:t>
            </a:r>
          </a:p>
        </p:txBody>
      </p:sp>
      <p:sp>
        <p:nvSpPr>
          <p:cNvPr id="4" name="Table Placeholder 3">
            <a:extLst>
              <a:ext uri="{FF2B5EF4-FFF2-40B4-BE49-F238E27FC236}">
                <a16:creationId xmlns:a16="http://schemas.microsoft.com/office/drawing/2014/main" id="{143F8EF5-4C16-48DE-A586-E7CCF94F9F03}"/>
              </a:ext>
            </a:extLst>
          </p:cNvPr>
          <p:cNvSpPr>
            <a:spLocks noGrp="1"/>
          </p:cNvSpPr>
          <p:nvPr>
            <p:ph type="tbl" sz="quarter" idx="10"/>
          </p:nvPr>
        </p:nvSpPr>
        <p:spPr>
          <a:xfrm>
            <a:off x="1366838" y="808037"/>
            <a:ext cx="9759950" cy="5045832"/>
          </a:xfrm>
        </p:spPr>
        <p:txBody>
          <a:bodyPr rtlCol="0">
            <a:normAutofit/>
          </a:bodyPr>
          <a:lstStyle/>
          <a:p>
            <a:pPr lvl="0"/>
            <a:endParaRPr lang="en-US" noProof="0"/>
          </a:p>
        </p:txBody>
      </p:sp>
      <p:sp>
        <p:nvSpPr>
          <p:cNvPr id="6" name="Text Placeholder 5">
            <a:extLst>
              <a:ext uri="{FF2B5EF4-FFF2-40B4-BE49-F238E27FC236}">
                <a16:creationId xmlns:a16="http://schemas.microsoft.com/office/drawing/2014/main" id="{F24482F5-5C68-40F1-BAC8-3387D676EB94}"/>
              </a:ext>
            </a:extLst>
          </p:cNvPr>
          <p:cNvSpPr>
            <a:spLocks noGrp="1"/>
          </p:cNvSpPr>
          <p:nvPr>
            <p:ph type="body" sz="quarter" idx="11"/>
          </p:nvPr>
        </p:nvSpPr>
        <p:spPr>
          <a:xfrm>
            <a:off x="1366838" y="5973510"/>
            <a:ext cx="9759950" cy="503490"/>
          </a:xfr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034427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235727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6"/>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88" y="3175"/>
            <a:ext cx="121904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8"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0"/>
            <a:r>
              <a:rPr lang="en-US" altLang="en-US" smtClean="0"/>
              <a:t>Click to edit Master text styles</a:t>
            </a:r>
          </a:p>
        </p:txBody>
      </p:sp>
      <p:sp>
        <p:nvSpPr>
          <p:cNvPr id="9" name="TextBox 8"/>
          <p:cNvSpPr txBox="1">
            <a:spLocks noChangeArrowheads="1"/>
          </p:cNvSpPr>
          <p:nvPr userDrawn="1"/>
        </p:nvSpPr>
        <p:spPr bwMode="auto">
          <a:xfrm>
            <a:off x="10363200" y="6605588"/>
            <a:ext cx="1827213" cy="246062"/>
          </a:xfrm>
          <a:prstGeom prst="rect">
            <a:avLst/>
          </a:prstGeom>
          <a:noFill/>
          <a:ln>
            <a:noFill/>
          </a:ln>
        </p:spPr>
        <p:txBody>
          <a:bodyPr wrap="none">
            <a:spAutoFit/>
          </a:bodyPr>
          <a:lstStyle>
            <a:lvl1pPr>
              <a:defRPr sz="2400" b="1">
                <a:solidFill>
                  <a:schemeClr val="bg2"/>
                </a:solidFill>
                <a:latin typeface="Times New Roman" panose="02020603050405020304" pitchFamily="18" charset="0"/>
                <a:ea typeface="ＭＳ Ｐゴシック" panose="020B0600070205080204" pitchFamily="34" charset="-128"/>
              </a:defRPr>
            </a:lvl1pPr>
            <a:lvl2pPr marL="742950" indent="-285750">
              <a:defRPr sz="2400" b="1">
                <a:solidFill>
                  <a:schemeClr val="bg2"/>
                </a:solidFill>
                <a:latin typeface="Times New Roman" panose="02020603050405020304" pitchFamily="18" charset="0"/>
                <a:ea typeface="ＭＳ Ｐゴシック" panose="020B0600070205080204" pitchFamily="34" charset="-128"/>
              </a:defRPr>
            </a:lvl2pPr>
            <a:lvl3pPr marL="1143000" indent="-228600">
              <a:defRPr sz="2400" b="1">
                <a:solidFill>
                  <a:schemeClr val="bg2"/>
                </a:solidFill>
                <a:latin typeface="Times New Roman" panose="02020603050405020304" pitchFamily="18" charset="0"/>
                <a:ea typeface="ＭＳ Ｐゴシック" panose="020B0600070205080204" pitchFamily="34" charset="-128"/>
              </a:defRPr>
            </a:lvl3pPr>
            <a:lvl4pPr marL="1600200" indent="-228600">
              <a:defRPr sz="2400" b="1">
                <a:solidFill>
                  <a:schemeClr val="bg2"/>
                </a:solidFill>
                <a:latin typeface="Times New Roman" panose="02020603050405020304" pitchFamily="18" charset="0"/>
                <a:ea typeface="ＭＳ Ｐゴシック" panose="020B0600070205080204" pitchFamily="34" charset="-128"/>
              </a:defRPr>
            </a:lvl4pPr>
            <a:lvl5pPr marL="2057400" indent="-228600">
              <a:defRPr sz="2400" b="1">
                <a:solidFill>
                  <a:schemeClr val="bg2"/>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9pPr>
          </a:lstStyle>
          <a:p>
            <a:pPr algn="r" eaLnBrk="1" fontAlgn="auto" hangingPunct="1">
              <a:spcBef>
                <a:spcPts val="0"/>
              </a:spcBef>
              <a:spcAft>
                <a:spcPts val="0"/>
              </a:spcAft>
              <a:defRPr/>
            </a:pPr>
            <a:r>
              <a:rPr lang="en-US" altLang="en-US" sz="1000" b="0" dirty="0">
                <a:solidFill>
                  <a:schemeClr val="tx1"/>
                </a:solidFill>
                <a:latin typeface="+mj-lt"/>
                <a:cs typeface="Arial" panose="020B0604020202020204" pitchFamily="34" charset="0"/>
              </a:rPr>
              <a:t>© </a:t>
            </a:r>
            <a:r>
              <a:rPr lang="en-US" altLang="en-US" sz="1000" b="0" dirty="0" smtClean="0">
                <a:solidFill>
                  <a:schemeClr val="tx1"/>
                </a:solidFill>
                <a:latin typeface="+mj-lt"/>
                <a:cs typeface="Arial" panose="020B0604020202020204" pitchFamily="34" charset="0"/>
              </a:rPr>
              <a:t>2024 </a:t>
            </a:r>
            <a:r>
              <a:rPr lang="en-US" altLang="en-US" sz="1000" b="0" dirty="0">
                <a:solidFill>
                  <a:schemeClr val="tx1"/>
                </a:solidFill>
                <a:latin typeface="+mj-lt"/>
                <a:cs typeface="Arial" panose="020B0604020202020204" pitchFamily="34" charset="0"/>
              </a:rPr>
              <a:t>Oxford University Press</a:t>
            </a:r>
          </a:p>
        </p:txBody>
      </p:sp>
    </p:spTree>
  </p:cSld>
  <p:clrMap bg1="lt1" tx1="dk1" bg2="lt2" tx2="dk2" accent1="accent1" accent2="accent2" accent3="accent3" accent4="accent4" accent5="accent5" accent6="accent6" hlink="hlink" folHlink="folHlink"/>
  <p:sldLayoutIdLst>
    <p:sldLayoutId id="2147483692" r:id="rId1"/>
    <p:sldLayoutId id="2147483687" r:id="rId2"/>
    <p:sldLayoutId id="2147483688" r:id="rId3"/>
    <p:sldLayoutId id="2147483689" r:id="rId4"/>
  </p:sldLayoutIdLst>
  <p:txStyles>
    <p:titleStyle>
      <a:lvl1pPr algn="ctr" rtl="0" eaLnBrk="0" fontAlgn="base" hangingPunct="0">
        <a:spcBef>
          <a:spcPct val="0"/>
        </a:spcBef>
        <a:spcAft>
          <a:spcPct val="0"/>
        </a:spcAft>
        <a:defRPr sz="3600" kern="12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Calibri" panose="020F0502020204030204" pitchFamily="34" charset="0"/>
        </a:defRPr>
      </a:lvl2pPr>
      <a:lvl3pPr algn="ctr" rtl="0" eaLnBrk="0" fontAlgn="base" hangingPunct="0">
        <a:spcBef>
          <a:spcPct val="0"/>
        </a:spcBef>
        <a:spcAft>
          <a:spcPct val="0"/>
        </a:spcAft>
        <a:defRPr sz="3600">
          <a:solidFill>
            <a:schemeClr val="tx2"/>
          </a:solidFill>
          <a:latin typeface="Calibri" panose="020F0502020204030204" pitchFamily="34" charset="0"/>
        </a:defRPr>
      </a:lvl3pPr>
      <a:lvl4pPr algn="ctr" rtl="0" eaLnBrk="0" fontAlgn="base" hangingPunct="0">
        <a:spcBef>
          <a:spcPct val="0"/>
        </a:spcBef>
        <a:spcAft>
          <a:spcPct val="0"/>
        </a:spcAft>
        <a:defRPr sz="3600">
          <a:solidFill>
            <a:schemeClr val="tx2"/>
          </a:solidFill>
          <a:latin typeface="Calibri" panose="020F0502020204030204" pitchFamily="34" charset="0"/>
        </a:defRPr>
      </a:lvl4pPr>
      <a:lvl5pPr algn="ctr" rtl="0" eaLnBrk="0" fontAlgn="base" hangingPunct="0">
        <a:spcBef>
          <a:spcPct val="0"/>
        </a:spcBef>
        <a:spcAft>
          <a:spcPct val="0"/>
        </a:spcAft>
        <a:defRPr sz="3600">
          <a:solidFill>
            <a:schemeClr val="tx2"/>
          </a:solidFill>
          <a:latin typeface="Calibri" panose="020F0502020204030204" pitchFamily="34" charset="0"/>
        </a:defRPr>
      </a:lvl5pPr>
      <a:lvl6pPr marL="457200" algn="ctr" rtl="0" fontAlgn="base">
        <a:spcBef>
          <a:spcPct val="0"/>
        </a:spcBef>
        <a:spcAft>
          <a:spcPct val="0"/>
        </a:spcAft>
        <a:defRPr sz="3600">
          <a:solidFill>
            <a:schemeClr val="tx2"/>
          </a:solidFill>
          <a:latin typeface="Calibri" panose="020F0502020204030204" pitchFamily="34" charset="0"/>
        </a:defRPr>
      </a:lvl6pPr>
      <a:lvl7pPr marL="914400" algn="ctr" rtl="0" fontAlgn="base">
        <a:spcBef>
          <a:spcPct val="0"/>
        </a:spcBef>
        <a:spcAft>
          <a:spcPct val="0"/>
        </a:spcAft>
        <a:defRPr sz="3600">
          <a:solidFill>
            <a:schemeClr val="tx2"/>
          </a:solidFill>
          <a:latin typeface="Calibri" panose="020F0502020204030204" pitchFamily="34" charset="0"/>
        </a:defRPr>
      </a:lvl7pPr>
      <a:lvl8pPr marL="1371600" algn="ctr" rtl="0" fontAlgn="base">
        <a:spcBef>
          <a:spcPct val="0"/>
        </a:spcBef>
        <a:spcAft>
          <a:spcPct val="0"/>
        </a:spcAft>
        <a:defRPr sz="3600">
          <a:solidFill>
            <a:schemeClr val="tx2"/>
          </a:solidFill>
          <a:latin typeface="Calibri" panose="020F0502020204030204" pitchFamily="34" charset="0"/>
        </a:defRPr>
      </a:lvl8pPr>
      <a:lvl9pPr marL="1828800" algn="ctr" rtl="0" fontAlgn="base">
        <a:spcBef>
          <a:spcPct val="0"/>
        </a:spcBef>
        <a:spcAft>
          <a:spcPct val="0"/>
        </a:spcAft>
        <a:defRPr sz="3600">
          <a:solidFill>
            <a:schemeClr val="tx2"/>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0" y="0"/>
            <a:ext cx="12192000" cy="369888"/>
          </a:xfrm>
          <a:prstGeom prst="rect">
            <a:avLst/>
          </a:prstGeom>
          <a:solidFill>
            <a:srgbClr val="001A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en-US" smtClean="0"/>
              <a:t>Click to edit Master title style</a:t>
            </a:r>
          </a:p>
        </p:txBody>
      </p:sp>
      <p:sp>
        <p:nvSpPr>
          <p:cNvPr id="2051" name="Text Placeholder 3"/>
          <p:cNvSpPr>
            <a:spLocks noGrp="1"/>
          </p:cNvSpPr>
          <p:nvPr>
            <p:ph type="body" idx="1"/>
          </p:nvPr>
        </p:nvSpPr>
        <p:spPr bwMode="auto">
          <a:xfrm>
            <a:off x="838200" y="952500"/>
            <a:ext cx="10515600"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6" name="TextBox 5">
            <a:extLst>
              <a:ext uri="{FF2B5EF4-FFF2-40B4-BE49-F238E27FC236}">
                <a16:creationId xmlns:a16="http://schemas.microsoft.com/office/drawing/2014/main" id="{B9A352A1-3B59-4F46-8B27-7104614BE002}"/>
              </a:ext>
            </a:extLst>
          </p:cNvPr>
          <p:cNvSpPr txBox="1">
            <a:spLocks noChangeArrowheads="1"/>
          </p:cNvSpPr>
          <p:nvPr userDrawn="1"/>
        </p:nvSpPr>
        <p:spPr bwMode="auto">
          <a:xfrm>
            <a:off x="10363200" y="6605588"/>
            <a:ext cx="1827213" cy="246062"/>
          </a:xfrm>
          <a:prstGeom prst="rect">
            <a:avLst/>
          </a:prstGeom>
          <a:noFill/>
          <a:ln>
            <a:noFill/>
          </a:ln>
        </p:spPr>
        <p:txBody>
          <a:bodyPr wrap="none">
            <a:spAutoFit/>
          </a:bodyPr>
          <a:lstStyle>
            <a:lvl1pPr>
              <a:defRPr sz="2400" b="1">
                <a:solidFill>
                  <a:schemeClr val="bg2"/>
                </a:solidFill>
                <a:latin typeface="Times New Roman" panose="02020603050405020304" pitchFamily="18" charset="0"/>
                <a:ea typeface="ＭＳ Ｐゴシック" panose="020B0600070205080204" pitchFamily="34" charset="-128"/>
              </a:defRPr>
            </a:lvl1pPr>
            <a:lvl2pPr marL="742950" indent="-285750">
              <a:defRPr sz="2400" b="1">
                <a:solidFill>
                  <a:schemeClr val="bg2"/>
                </a:solidFill>
                <a:latin typeface="Times New Roman" panose="02020603050405020304" pitchFamily="18" charset="0"/>
                <a:ea typeface="ＭＳ Ｐゴシック" panose="020B0600070205080204" pitchFamily="34" charset="-128"/>
              </a:defRPr>
            </a:lvl2pPr>
            <a:lvl3pPr marL="1143000" indent="-228600">
              <a:defRPr sz="2400" b="1">
                <a:solidFill>
                  <a:schemeClr val="bg2"/>
                </a:solidFill>
                <a:latin typeface="Times New Roman" panose="02020603050405020304" pitchFamily="18" charset="0"/>
                <a:ea typeface="ＭＳ Ｐゴシック" panose="020B0600070205080204" pitchFamily="34" charset="-128"/>
              </a:defRPr>
            </a:lvl3pPr>
            <a:lvl4pPr marL="1600200" indent="-228600">
              <a:defRPr sz="2400" b="1">
                <a:solidFill>
                  <a:schemeClr val="bg2"/>
                </a:solidFill>
                <a:latin typeface="Times New Roman" panose="02020603050405020304" pitchFamily="18" charset="0"/>
                <a:ea typeface="ＭＳ Ｐゴシック" panose="020B0600070205080204" pitchFamily="34" charset="-128"/>
              </a:defRPr>
            </a:lvl4pPr>
            <a:lvl5pPr marL="2057400" indent="-228600">
              <a:defRPr sz="2400" b="1">
                <a:solidFill>
                  <a:schemeClr val="bg2"/>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9pPr>
          </a:lstStyle>
          <a:p>
            <a:pPr algn="r" eaLnBrk="1" fontAlgn="auto" hangingPunct="1">
              <a:spcBef>
                <a:spcPts val="0"/>
              </a:spcBef>
              <a:spcAft>
                <a:spcPts val="0"/>
              </a:spcAft>
              <a:defRPr/>
            </a:pPr>
            <a:r>
              <a:rPr lang="en-US" altLang="en-US" sz="1000" b="0" dirty="0">
                <a:solidFill>
                  <a:schemeClr val="tx1"/>
                </a:solidFill>
                <a:latin typeface="+mj-lt"/>
                <a:cs typeface="Arial" panose="020B0604020202020204" pitchFamily="34" charset="0"/>
              </a:rPr>
              <a:t>© </a:t>
            </a:r>
            <a:r>
              <a:rPr lang="en-US" altLang="en-US" sz="1000" b="0" dirty="0" smtClean="0">
                <a:solidFill>
                  <a:schemeClr val="tx1"/>
                </a:solidFill>
                <a:latin typeface="+mj-lt"/>
                <a:cs typeface="Arial" panose="020B0604020202020204" pitchFamily="34" charset="0"/>
              </a:rPr>
              <a:t>2024 </a:t>
            </a:r>
            <a:r>
              <a:rPr lang="en-US" altLang="en-US" sz="1000" b="0" dirty="0">
                <a:solidFill>
                  <a:schemeClr val="tx1"/>
                </a:solidFill>
                <a:latin typeface="+mj-lt"/>
                <a:cs typeface="Arial" panose="020B0604020202020204" pitchFamily="34" charset="0"/>
              </a:rPr>
              <a:t>Oxford University Press</a:t>
            </a: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3" r:id="rId3"/>
  </p:sldLayoutIdLst>
  <p:txStyles>
    <p:titleStyle>
      <a:lvl1pPr algn="l" rtl="0" eaLnBrk="0" fontAlgn="base" hangingPunct="0">
        <a:spcBef>
          <a:spcPct val="0"/>
        </a:spcBef>
        <a:spcAft>
          <a:spcPct val="0"/>
        </a:spcAft>
        <a:defRPr kern="1200">
          <a:solidFill>
            <a:schemeClr val="bg1"/>
          </a:solidFill>
          <a:latin typeface="+mj-lt"/>
          <a:ea typeface="+mj-ea"/>
          <a:cs typeface="+mj-cs"/>
        </a:defRPr>
      </a:lvl1pPr>
      <a:lvl2pPr algn="l" rtl="0" eaLnBrk="0" fontAlgn="base" hangingPunct="0">
        <a:spcBef>
          <a:spcPct val="0"/>
        </a:spcBef>
        <a:spcAft>
          <a:spcPct val="0"/>
        </a:spcAft>
        <a:defRPr>
          <a:solidFill>
            <a:schemeClr val="bg1"/>
          </a:solidFill>
          <a:latin typeface="Calibri" panose="020F0502020204030204" pitchFamily="34" charset="0"/>
        </a:defRPr>
      </a:lvl2pPr>
      <a:lvl3pPr algn="l" rtl="0" eaLnBrk="0" fontAlgn="base" hangingPunct="0">
        <a:spcBef>
          <a:spcPct val="0"/>
        </a:spcBef>
        <a:spcAft>
          <a:spcPct val="0"/>
        </a:spcAft>
        <a:defRPr>
          <a:solidFill>
            <a:schemeClr val="bg1"/>
          </a:solidFill>
          <a:latin typeface="Calibri" panose="020F0502020204030204" pitchFamily="34" charset="0"/>
        </a:defRPr>
      </a:lvl3pPr>
      <a:lvl4pPr algn="l" rtl="0" eaLnBrk="0" fontAlgn="base" hangingPunct="0">
        <a:spcBef>
          <a:spcPct val="0"/>
        </a:spcBef>
        <a:spcAft>
          <a:spcPct val="0"/>
        </a:spcAft>
        <a:defRPr>
          <a:solidFill>
            <a:schemeClr val="bg1"/>
          </a:solidFill>
          <a:latin typeface="Calibri" panose="020F0502020204030204" pitchFamily="34" charset="0"/>
        </a:defRPr>
      </a:lvl4pPr>
      <a:lvl5pPr algn="l" rtl="0" eaLnBrk="0" fontAlgn="base" hangingPunct="0">
        <a:spcBef>
          <a:spcPct val="0"/>
        </a:spcBef>
        <a:spcAft>
          <a:spcPct val="0"/>
        </a:spcAft>
        <a:defRPr>
          <a:solidFill>
            <a:schemeClr val="bg1"/>
          </a:solidFill>
          <a:latin typeface="Calibri" panose="020F0502020204030204" pitchFamily="34" charset="0"/>
        </a:defRPr>
      </a:lvl5pPr>
      <a:lvl6pPr marL="457200" algn="l" rtl="0" fontAlgn="base">
        <a:spcBef>
          <a:spcPct val="0"/>
        </a:spcBef>
        <a:spcAft>
          <a:spcPct val="0"/>
        </a:spcAft>
        <a:defRPr>
          <a:solidFill>
            <a:schemeClr val="bg1"/>
          </a:solidFill>
          <a:latin typeface="Calibri" panose="020F0502020204030204" pitchFamily="34" charset="0"/>
        </a:defRPr>
      </a:lvl6pPr>
      <a:lvl7pPr marL="914400" algn="l" rtl="0" fontAlgn="base">
        <a:spcBef>
          <a:spcPct val="0"/>
        </a:spcBef>
        <a:spcAft>
          <a:spcPct val="0"/>
        </a:spcAft>
        <a:defRPr>
          <a:solidFill>
            <a:schemeClr val="bg1"/>
          </a:solidFill>
          <a:latin typeface="Calibri" panose="020F0502020204030204" pitchFamily="34" charset="0"/>
        </a:defRPr>
      </a:lvl7pPr>
      <a:lvl8pPr marL="1371600" algn="l" rtl="0" fontAlgn="base">
        <a:spcBef>
          <a:spcPct val="0"/>
        </a:spcBef>
        <a:spcAft>
          <a:spcPct val="0"/>
        </a:spcAft>
        <a:defRPr>
          <a:solidFill>
            <a:schemeClr val="bg1"/>
          </a:solidFill>
          <a:latin typeface="Calibri" panose="020F0502020204030204" pitchFamily="34" charset="0"/>
        </a:defRPr>
      </a:lvl8pPr>
      <a:lvl9pPr marL="1828800" algn="l" rtl="0" fontAlgn="base">
        <a:spcBef>
          <a:spcPct val="0"/>
        </a:spcBef>
        <a:spcAft>
          <a:spcPct val="0"/>
        </a:spcAft>
        <a:defRPr>
          <a:solidFill>
            <a:schemeClr val="bg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3"/>
          <p:cNvSpPr>
            <a:spLocks noGrp="1"/>
          </p:cNvSpPr>
          <p:nvPr>
            <p:ph type="title"/>
          </p:nvPr>
        </p:nvSpPr>
        <p:spPr>
          <a:xfrm>
            <a:off x="439738" y="585788"/>
            <a:ext cx="11317287" cy="593017"/>
          </a:xfrm>
        </p:spPr>
        <p:txBody>
          <a:bodyPr>
            <a:noAutofit/>
          </a:bodyPr>
          <a:lstStyle/>
          <a:p>
            <a:pPr eaLnBrk="1" hangingPunct="1"/>
            <a:r>
              <a:rPr lang="en-US" altLang="en-US" sz="3500" dirty="0"/>
              <a:t>CONSERVATION </a:t>
            </a:r>
            <a:r>
              <a:rPr lang="en-US" altLang="en-US" sz="3500" dirty="0" smtClean="0"/>
              <a:t>BIOLOGY</a:t>
            </a:r>
            <a:endParaRPr lang="en-IN" altLang="en-US" sz="2600" dirty="0" smtClean="0"/>
          </a:p>
        </p:txBody>
      </p:sp>
      <p:sp>
        <p:nvSpPr>
          <p:cNvPr id="6147" name="Text Placeholder 5"/>
          <p:cNvSpPr>
            <a:spLocks noGrp="1"/>
          </p:cNvSpPr>
          <p:nvPr>
            <p:ph type="body" sz="quarter" idx="11"/>
          </p:nvPr>
        </p:nvSpPr>
        <p:spPr>
          <a:xfrm>
            <a:off x="450850" y="1178805"/>
            <a:ext cx="11317288" cy="450850"/>
          </a:xfrm>
        </p:spPr>
        <p:txBody>
          <a:bodyPr/>
          <a:lstStyle/>
          <a:p>
            <a:pPr eaLnBrk="1" hangingPunct="1"/>
            <a:r>
              <a:rPr lang="en-US" altLang="en-US" kern="1000" dirty="0" smtClean="0"/>
              <a:t>By </a:t>
            </a:r>
            <a:r>
              <a:rPr lang="en-US" altLang="en-US" kern="1000" dirty="0"/>
              <a:t>Bradley J. </a:t>
            </a:r>
            <a:r>
              <a:rPr lang="en-US" altLang="en-US" kern="1000" dirty="0" err="1"/>
              <a:t>Cardinale</a:t>
            </a:r>
            <a:r>
              <a:rPr lang="de-DE" dirty="0" smtClean="0"/>
              <a:t> and </a:t>
            </a:r>
            <a:r>
              <a:rPr lang="de-DE" dirty="0"/>
              <a:t>James D. Murdoch</a:t>
            </a:r>
            <a:endParaRPr lang="en-IN" altLang="en-US" kern="1000" dirty="0" smtClean="0"/>
          </a:p>
        </p:txBody>
      </p:sp>
      <p:pic>
        <p:nvPicPr>
          <p:cNvPr id="3" name="Picture 2" title="Cov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482" y="1762127"/>
            <a:ext cx="3775037" cy="48320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3.7 </a:t>
            </a:r>
            <a:r>
              <a:rPr lang="en-US" dirty="0"/>
              <a:t>Biologists measuring biodiversity in different ecosystems. </a:t>
            </a:r>
          </a:p>
        </p:txBody>
      </p:sp>
      <p:pic>
        <p:nvPicPr>
          <p:cNvPr id="2" name="Picture 1" descr="A set of four images A to D shows the humans in the different ecosystems. Image A shows a deep sea diver at the sea bed making observations of the reefs. Image B shows a man high up on a canopy observing in middle of thick vegetation. Image C shows three giraffes running in an open space while a helicopter flies right above them at some distance. Image D shows a man and a woman with their stick like equipment standing in a shallow water body which is surrounded by trees all around. &#10;" title="Figure 3.7 Biologists measuring biodiversity in different ecosystem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6062" y="523782"/>
            <a:ext cx="8019876" cy="5810437"/>
          </a:xfrm>
          <a:prstGeom prst="rect">
            <a:avLst/>
          </a:prstGeom>
        </p:spPr>
      </p:pic>
    </p:spTree>
    <p:extLst>
      <p:ext uri="{BB962C8B-B14F-4D97-AF65-F5344CB8AC3E}">
        <p14:creationId xmlns:p14="http://schemas.microsoft.com/office/powerpoint/2010/main" val="3888567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3.8 </a:t>
            </a:r>
            <a:r>
              <a:rPr lang="en-US" dirty="0"/>
              <a:t>Types of sampling curves that conservation biologists use to estimate species richness at a site (or collection) and to compare biodiversity among sites (collections). </a:t>
            </a:r>
          </a:p>
        </p:txBody>
      </p:sp>
      <p:pic>
        <p:nvPicPr>
          <p:cNvPr id="2" name="Picture 1" descr="A set of three graphs plotted shows the types of sampling curves for effort like number of samples collected, ranging from 0 to 20 or 30. The line graph A shows the Cumulative number of species. The accumulation curve rises steeply from 0 to 13 within the first 10 samples. The effort required to find them all is marked at 13. The actual number of species is represented by a horizontal line at 20. Graph B shows the accumulation curve raising from 0 to 15 by the effort of 20. The line plotted is fluctuating with ups and downs. The extrapolation curve is a dotted curve starting from 0 to 20. Extrapolated estimate of the number of species is marked at 20 horizontally. The graph C shows an accumulation curve and a rarefaction curve at site 1 and 2. The richness at comparable sampling effort is marked at 17.&#10;" title="Figure 3.8 Types of sampling curves that conservation biologists use to estimate species richness at a site (or collection) and to compare biodiversity among sites (collection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78" y="1935339"/>
            <a:ext cx="10157845" cy="2987322"/>
          </a:xfrm>
          <a:prstGeom prst="rect">
            <a:avLst/>
          </a:prstGeom>
        </p:spPr>
      </p:pic>
    </p:spTree>
    <p:extLst>
      <p:ext uri="{BB962C8B-B14F-4D97-AF65-F5344CB8AC3E}">
        <p14:creationId xmlns:p14="http://schemas.microsoft.com/office/powerpoint/2010/main" val="74185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3.9 </a:t>
            </a:r>
            <a:r>
              <a:rPr lang="en-US" dirty="0"/>
              <a:t>Measures of species diversity. This example compares species diversity for a hypothetical group of predators in Kruger and Serengeti National Parks in Africa. </a:t>
            </a:r>
          </a:p>
        </p:txBody>
      </p:sp>
      <p:pic>
        <p:nvPicPr>
          <p:cNvPr id="2" name="Picture 1" descr="An illustration shows the measures of species diversity in the Kruger National Park and Serengeti National Park. A map Africa shows the location of the former in the southern part and the later in the eastern part. The Kruger National Park box shows three hyenas, 2 lions, 3 leopards, and 1 cheetah. The Serengeti National Park box shows 6 hyenas, 1 lion, 1 leopard, and 1 cheetah. The table for the Kruger National Park has six column headings, species i, ni, pi, In times pi, pi times In times pi, and pi whole square. The row entries are as follows, Row 1: Hyena, Lion, Leopard, and Cheetah. Row 2: 3, 2, 3, and 1. Row 3: 3 by 9 equals 0 decimal 33, 2 by 9 equals 0 decimal 22, 3 by 9 equals 0 decimal 33, and 1 by 9 equals 0 decimal 11. Row 4: negative 1 decimal 10, negative 1 decimal 50, negative 1 decimal 10, and negative 2 decimal 20. Row 5: negative 0 decimal 37, negative 0 decimal 33, negative 0 decimal 37, and negative 0 decimal 24. Row 6: 0 decimal 11, 0 decimal 05, 0 decimal 11, and 0 decimal 01. Species richness or S equals 4. Simpson’s diversity index or Ds equals fraction of S i equals 1 p2 i equals 0.28 Shannon diversity index or H′ equals negative pi times ln 2pi equals 1.31 Simpson’s evenness or E equals 0 decimal 88. The table for the Serengeti National Park has six column headings, species i, ni, pi, In times pi, pi times In times pi, and pi whole square. The row entries are as follows, Row 1: Hyena, Lion, Leopard, and Cheetah. Row 2; 6, 1, 1, and 1. Row 3: 6 by 9 equals 0 decimal 67, 1 by 9 equals 0 decimal 11, 1 by 9 equals 0 decimal 11, and 1 by 9 equals 0 decimal 11. Row 4: negative 0 decimal 41, negative 2 decimal 20, negative 2 decimal 20, and negative 2 decimal 20. Row 5: negative 0 decimal 27, negative 0 decimal 24, negative 0 decimal 24, and negative 0 decimal 24. Row 6: 0 decimal 44, 0 decimal 01, 0 decimal 01, and 0 decimal 01 Species richness or S equals 4. Simpson’s diversity index or Ds equals 0 decimal 48, Shannon diversity index or H′ equals 1.00. Simpson’s evenness or E equals 0 decimal 52.&#10;" title="Figure 3.9 Measures of species diversity. This example compares species diversity for a hypothetical group of predators in Kruger and Serengeti National Parks in Africa.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650" y="728817"/>
            <a:ext cx="7920700" cy="5813145"/>
          </a:xfrm>
          <a:prstGeom prst="rect">
            <a:avLst/>
          </a:prstGeom>
        </p:spPr>
      </p:pic>
    </p:spTree>
    <p:extLst>
      <p:ext uri="{BB962C8B-B14F-4D97-AF65-F5344CB8AC3E}">
        <p14:creationId xmlns:p14="http://schemas.microsoft.com/office/powerpoint/2010/main" val="3969306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3.10 </a:t>
            </a:r>
            <a:r>
              <a:rPr lang="en-US" dirty="0"/>
              <a:t>Measures of functional and phylogenetic diversity. </a:t>
            </a:r>
          </a:p>
        </p:txBody>
      </p:sp>
      <p:pic>
        <p:nvPicPr>
          <p:cNvPr id="2" name="Picture 1" descr="An illustration shows the measure of the functional and phylogenetic diversity. A graph plotted with functional trait 1 in horizontal axis and functional trait 2 in the vertical axis shows the trait differences with A, B, C, D, and E scattered all over the space. Another box with row of letters written shows the genetic difference. An arrow from phenogram points to two orange butterflies below it, A and B. Another arrow from phylogenetic tree points to three blue butterflies, C, D, and E. Each of the butterfly is different in shape and size. The functional diversity and phylogenetic diversity in community 1, A, C, and E is more diverse. For community 2, B, C, and D it is less diverse. &#10;" title="Figure 3.10 Measures of functional and phylogenetic diversity.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5243" y="541583"/>
            <a:ext cx="6441514" cy="5774834"/>
          </a:xfrm>
          <a:prstGeom prst="rect">
            <a:avLst/>
          </a:prstGeom>
        </p:spPr>
      </p:pic>
    </p:spTree>
    <p:extLst>
      <p:ext uri="{BB962C8B-B14F-4D97-AF65-F5344CB8AC3E}">
        <p14:creationId xmlns:p14="http://schemas.microsoft.com/office/powerpoint/2010/main" val="181275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3.11 </a:t>
            </a:r>
            <a:r>
              <a:rPr lang="en-US" dirty="0"/>
              <a:t>Examples of trophic pyramids that describe the amount of energy and biomass at each trophic level of a community. </a:t>
            </a:r>
          </a:p>
        </p:txBody>
      </p:sp>
      <p:pic>
        <p:nvPicPr>
          <p:cNvPr id="2" name="Picture 1" descr="Three tropic pyramids show the energy and biomass at every level of the community. The first three dimensional pyramid is, Three-trophic-level energy and biomass pyramid. On the top is a wolf, 2 degree consumers, with 10 to the power 1 kilocalorie of heat loss during respiration. Right below it is deer and rabbit, 1 degree consumers, with 10 to the power 2 kilocalorie of heat loss during respiration. The next level below it has plants, 1 degree producers, with 10 to the power 3 kilo calorie heat loss. The level below it, the last has flow of P O 4 and N O 3 gases. The second pyramid is a Four-trophic-level energy and biomass pyramid. Starting from the top to bottom, following are the organisms with following kilograms of heat loss during respiration. Fish, third degree consumers, 1. Smaller fish, second degree consumers, 10. Mollusk, first degree consumers, 100. Green cells and molecules, first degree producers, 1000. Pink cylindrical capsules, releasing PO4, and NO3, detritivores. The third pyramid is an Inverted biomass pyramid. On the top is a huge shark fish, followed by a smaller fish, and then a shrimp at the last.&#10;" title="Figure 3.11 Examples of trophic pyramids that describe the amount of energy and biomass at each trophic level of a community.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143" y="994024"/>
            <a:ext cx="10337715" cy="4869953"/>
          </a:xfrm>
          <a:prstGeom prst="rect">
            <a:avLst/>
          </a:prstGeom>
        </p:spPr>
      </p:pic>
    </p:spTree>
    <p:extLst>
      <p:ext uri="{BB962C8B-B14F-4D97-AF65-F5344CB8AC3E}">
        <p14:creationId xmlns:p14="http://schemas.microsoft.com/office/powerpoint/2010/main" val="3533483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3.12 </a:t>
            </a:r>
            <a:r>
              <a:rPr lang="en-US" dirty="0"/>
              <a:t>Example of a trophic cascade. As sea otters eat herbivorous sea urchins, kelp forests flourish. But when otters disappear because of overhunting or predation, urchins eat the stipes of the kelp, which results in urchin barrens.</a:t>
            </a:r>
            <a:endParaRPr lang="en-IN" dirty="0"/>
          </a:p>
        </p:txBody>
      </p:sp>
      <p:pic>
        <p:nvPicPr>
          <p:cNvPr id="2" name="Picture 1" descr="A set of illustrations shows an example of trophic cascade. The first photo shows the thick green vegetation with sea otters. The second photo shows less green and more of purple kelp, when without sea otters. An illustration shows, primary producer, sea urchin. An arrow from it with a negative charge points upward. The box pointing the charge reads, Sea urchins feed on kelp, a direct negative interaction. The arrow points to a purple oval structure, which is a herbivore. An arrow from it points upward with negative charge toward an otter which is a carnivore. A box pointing the charge reads, Sea otters feed on urchins, a direct negative interaction. A dashed curve arrow points from sea urchin to the sea otter with a positive charge. A box pointing the charge reads, By reducing urchin abundance, otters have an indirect positive effect on kelp. &#10;" title="Figure 3.12 Example of a trophic cascade. As sea otters eat herbivorous sea urchins, kelp forests flourish. But when otters disappear because of overhunting or predation, urchins eat the stipes of the kelp, which results in urchin barre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172" y="816037"/>
            <a:ext cx="8127655" cy="5466559"/>
          </a:xfrm>
          <a:prstGeom prst="rect">
            <a:avLst/>
          </a:prstGeom>
        </p:spPr>
      </p:pic>
    </p:spTree>
    <p:extLst>
      <p:ext uri="{BB962C8B-B14F-4D97-AF65-F5344CB8AC3E}">
        <p14:creationId xmlns:p14="http://schemas.microsoft.com/office/powerpoint/2010/main" val="3930400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3.13 </a:t>
            </a:r>
            <a:r>
              <a:rPr lang="en-US" dirty="0"/>
              <a:t>Measures of food web complexity. This example is for a hypothetical freshwater lake food web that contains 92 species spanning four trophic levels (1° producers to 3° consumers). </a:t>
            </a:r>
          </a:p>
        </p:txBody>
      </p:sp>
      <p:pic>
        <p:nvPicPr>
          <p:cNvPr id="2" name="Picture 1" descr="An illustration and a line graph show the measures of food web complexity. A shows a food web diagram for the sea animals in the order from the bottom to the top are, first degree producers, algae, first degree producers, zooplankton, second degree consumers, planktivorous fish, and third degree consumers, piscivorous fish. The three dimensional line graph shows a complex net formed by to and fro movement. B shows the interaction matrix graph plotted between the first degree producer and first, second, and third degree consumers. There is a phase where omnivore occurs in the first and second degree consumers, and cannibalism is marked in the third degree consumers. &#10;" title="Figure 3.13 Measures of food web complexity. This example is for a hypothetical freshwater lake food web that contains 92 species spanning four trophic levels (1° producers to 3° consumer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054" y="1256529"/>
            <a:ext cx="9631892" cy="4344943"/>
          </a:xfrm>
          <a:prstGeom prst="rect">
            <a:avLst/>
          </a:prstGeom>
        </p:spPr>
      </p:pic>
    </p:spTree>
    <p:extLst>
      <p:ext uri="{BB962C8B-B14F-4D97-AF65-F5344CB8AC3E}">
        <p14:creationId xmlns:p14="http://schemas.microsoft.com/office/powerpoint/2010/main" val="3567479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17</a:t>
            </a:r>
            <a:endParaRPr lang="en-IN" dirty="0"/>
          </a:p>
        </p:txBody>
      </p:sp>
      <p:pic>
        <p:nvPicPr>
          <p:cNvPr id="2" name="Picture 1" descr="A phot of a beaver remains by a water body.&#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8385" y="1066623"/>
            <a:ext cx="7095230" cy="4724754"/>
          </a:xfrm>
          <a:prstGeom prst="rect">
            <a:avLst/>
          </a:prstGeom>
        </p:spPr>
      </p:pic>
    </p:spTree>
    <p:extLst>
      <p:ext uri="{BB962C8B-B14F-4D97-AF65-F5344CB8AC3E}">
        <p14:creationId xmlns:p14="http://schemas.microsoft.com/office/powerpoint/2010/main" val="3606634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3.14 </a:t>
            </a:r>
            <a:r>
              <a:rPr lang="en-US" dirty="0"/>
              <a:t>Keystone species determine the ability of large numbers of other species to persist within a biological community. </a:t>
            </a:r>
          </a:p>
        </p:txBody>
      </p:sp>
      <p:pic>
        <p:nvPicPr>
          <p:cNvPr id="2" name="Picture 1" descr="An illustration shows the impact of species and proportional biomass of species. Starting from lo for both at a common point, and being high at the other horizontal and vertical end. At the bottom left are, small green leaves, butterfly, and a flower. These are rare species, wildflowers, butterflies, mosses. To its right are small plants and grass. These are common species, understory trees, shrubs, and weedy grasses. Right above rare species, on the top left is a bat, bug, and a dog. They are keystone species, wolves, bats, fig trees, disease-causing organisms. To its right are deer, grass, and a tree. They are the dominant species, forest trees, deer, giant kelps, and prairie grass. &#10;" title="Figure 3.14 Keystone species determine the ability of large numbers of other species to persist within a biological community.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025" y="693963"/>
            <a:ext cx="7487950" cy="5470075"/>
          </a:xfrm>
          <a:prstGeom prst="rect">
            <a:avLst/>
          </a:prstGeom>
        </p:spPr>
      </p:pic>
    </p:spTree>
    <p:extLst>
      <p:ext uri="{BB962C8B-B14F-4D97-AF65-F5344CB8AC3E}">
        <p14:creationId xmlns:p14="http://schemas.microsoft.com/office/powerpoint/2010/main" val="2541945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3.15 </a:t>
            </a:r>
            <a:r>
              <a:rPr lang="en-US" dirty="0"/>
              <a:t>When ochre sea stars (</a:t>
            </a:r>
            <a:r>
              <a:rPr lang="en-US" i="1" dirty="0" err="1"/>
              <a:t>Pisaster</a:t>
            </a:r>
            <a:r>
              <a:rPr lang="en-US" i="1" dirty="0"/>
              <a:t> </a:t>
            </a:r>
            <a:r>
              <a:rPr lang="en-US" i="1" dirty="0" err="1"/>
              <a:t>ochraceus</a:t>
            </a:r>
            <a:r>
              <a:rPr lang="en-US" dirty="0"/>
              <a:t>) are present, competition among mollusk species is reduced, and many species can persist in the same habitat. </a:t>
            </a:r>
          </a:p>
        </p:txBody>
      </p:sp>
      <p:pic>
        <p:nvPicPr>
          <p:cNvPr id="2" name="Picture 1" descr="A photo of star fish labeled as, Pisaster ochraceus. A line graph is plotted showing the number of species from year 1962 to 1974, in the presence and absence of the Pisaster. Around 1962, the number of species is around 20. Once the pisaster is removed, it drops down to 2, 3 in 1966, and further drops down to around 1 in between 1972 and 1974. On the other hand, when pisaster is not removed, the number of species in 1962 is 16, and gradually increases over the years and records a number of 20 between 1972 and 1974. &#10;" title="Figure 3.15 When ochre sea stars (Pisaster ochraceus) are present, competition among mollusk species is reduced, and many species can persist in the same habitat.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816" y="1726453"/>
            <a:ext cx="9602369" cy="3405095"/>
          </a:xfrm>
          <a:prstGeom prst="rect">
            <a:avLst/>
          </a:prstGeom>
        </p:spPr>
      </p:pic>
    </p:spTree>
    <p:extLst>
      <p:ext uri="{BB962C8B-B14F-4D97-AF65-F5344CB8AC3E}">
        <p14:creationId xmlns:p14="http://schemas.microsoft.com/office/powerpoint/2010/main" val="417709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2</a:t>
            </a:r>
            <a:endParaRPr lang="en-IN" dirty="0"/>
          </a:p>
        </p:txBody>
      </p:sp>
      <p:pic>
        <p:nvPicPr>
          <p:cNvPr id="2" name="Picture 1" descr="A photo of Magnolia grandis.&#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2377" y="664893"/>
            <a:ext cx="6987246" cy="5528214"/>
          </a:xfrm>
          <a:prstGeom prst="rect">
            <a:avLst/>
          </a:prstGeom>
        </p:spPr>
      </p:pic>
    </p:spTree>
    <p:extLst>
      <p:ext uri="{BB962C8B-B14F-4D97-AF65-F5344CB8AC3E}">
        <p14:creationId xmlns:p14="http://schemas.microsoft.com/office/powerpoint/2010/main" val="1162091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20</a:t>
            </a:r>
            <a:endParaRPr lang="en-IN" dirty="0"/>
          </a:p>
        </p:txBody>
      </p:sp>
      <p:pic>
        <p:nvPicPr>
          <p:cNvPr id="2" name="Picture 1" descr="An illustration shows the biodiversity index for three regions with three mountains. The region 1 shows A B C D E F in mountain 1, B C D E F in mountain 2, and A B C D E F G in mountain 3. Region 2 shows A B C in mountain 1, D E F G in mountain 2, and D G H I J in mountain 3. In region 3, mountain 1 has A B, mountain 2 has C D E, and mountain 3 has E F G H. The region wise data in the format of, region: Alpha, species per mountain; Gamma, species per region; and Beta, gamma, or alpha is as follows. Region 1: 6; 7; 1 decimal 2. Region2: 4; 10; and 2 decimal 5. Region 3: 3; 8; and 2 decimal 7.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217" y="757561"/>
            <a:ext cx="7845566" cy="5342878"/>
          </a:xfrm>
          <a:prstGeom prst="rect">
            <a:avLst/>
          </a:prstGeom>
        </p:spPr>
      </p:pic>
    </p:spTree>
    <p:extLst>
      <p:ext uri="{BB962C8B-B14F-4D97-AF65-F5344CB8AC3E}">
        <p14:creationId xmlns:p14="http://schemas.microsoft.com/office/powerpoint/2010/main" val="2646062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3.1 </a:t>
            </a:r>
            <a:r>
              <a:rPr lang="en-US" dirty="0"/>
              <a:t>Hierarchical levels of biodiversity. </a:t>
            </a:r>
          </a:p>
        </p:txBody>
      </p:sp>
      <p:pic>
        <p:nvPicPr>
          <p:cNvPr id="2" name="Picture 1" descr="An illustration shows the hierarchical levels of biodiversity. At the bottom of the image are the sea bed, coral reefs, star fishes, and shells. The region is labeled as Community or ecosystem diversity. Right above it are sea horses, jelly fish, and fish. It is labeled as, Species diversity. The topmost level has fishes of different colors in water. It is labeled as, Genetic diversity. &#10;" title="Figure 3.1 Hierarchical levels of biodiversity.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886" y="566926"/>
            <a:ext cx="6400228" cy="5724148"/>
          </a:xfrm>
          <a:prstGeom prst="rect">
            <a:avLst/>
          </a:prstGeom>
        </p:spPr>
      </p:pic>
    </p:spTree>
    <p:extLst>
      <p:ext uri="{BB962C8B-B14F-4D97-AF65-F5344CB8AC3E}">
        <p14:creationId xmlns:p14="http://schemas.microsoft.com/office/powerpoint/2010/main" val="2098162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IN" b="1" dirty="0"/>
              <a:t>Figure 3.2 </a:t>
            </a:r>
            <a:r>
              <a:rPr lang="en-IN" dirty="0"/>
              <a:t>Genetic variation occurs </a:t>
            </a:r>
            <a:r>
              <a:rPr lang="en-US" dirty="0"/>
              <a:t>between individuals that comprise a population of a single species. </a:t>
            </a:r>
          </a:p>
        </p:txBody>
      </p:sp>
      <p:pic>
        <p:nvPicPr>
          <p:cNvPr id="2" name="Picture 1" descr="An illustration shows the genetic variation in a single species. The within individual variation is first depicted by an image which shows same species animals of different colors on three mountains. An arrow from it points to an individual goat in a circle. An arrow from this circle further points to another circle which shows set of chromosomes, one from each parent. There are three pairs of chromosomes. The center blue and red broad stripes on one of it are highlighted in a box and labeled as gene loci. An arrow from it further points to another circle. It shows an enlarged view of the gene loci. They are labeled as, Heterozygous for the A gene Homozygous for the B gene. The Individual genes A and B show the blue patch on the pair of chromosomes labeled as A1 and A 2. Right below it a red patch on both, labeled as B1 and B2.&#10;" title="Figure 3.2 Genetic variation occurs between individuals that comprise a population of a single specie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4689" y="497456"/>
            <a:ext cx="5002622" cy="5863088"/>
          </a:xfrm>
          <a:prstGeom prst="rect">
            <a:avLst/>
          </a:prstGeom>
        </p:spPr>
      </p:pic>
    </p:spTree>
    <p:extLst>
      <p:ext uri="{BB962C8B-B14F-4D97-AF65-F5344CB8AC3E}">
        <p14:creationId xmlns:p14="http://schemas.microsoft.com/office/powerpoint/2010/main" val="441019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3.3 </a:t>
            </a:r>
            <a:r>
              <a:rPr lang="en-US" dirty="0"/>
              <a:t>Measures of genetic diversity.</a:t>
            </a:r>
          </a:p>
        </p:txBody>
      </p:sp>
      <p:pic>
        <p:nvPicPr>
          <p:cNvPr id="2" name="Picture 1" descr="An image and a table show the measures of genetic diversity. The image shows many big and small frogs in three different colors. It is a population. The sample table has six column headings, they are, Individual I, Locus A genotype, Locus B genotype, hi, Allele, and Frequency. The row entries are as follows. Row 1: 1, 2, 3, 4, and 5. Row 2: A1A1, A1A2, A1A2, A1A1, and A2A2. Row 3: B1B1, B1B2, B1B3, B1B1, and B1B2. Row 4: 0 by 2 equals 0 decimal 0, 2 by 2 equals 1 decimal 0, 2 by 2 equals 1 decimal 0, 0 by 2 equals 0 decimal 0, and 1 by 2 equals 0 decimal 5. Row 5: A1, A2, B1, B2, and B3. Row 6: 6 by 10 equals 0 decimal 60, 4 by 10 equals 0 decimal 40, 7 by 10 equals 0 decimal 70, 2 by 10 equals 0 decimal 20, and 1 by 10 equals, 0 decimal 10. &#10;" title="Figure 3.3 Measures of genetic diversit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440" y="1357326"/>
            <a:ext cx="10393120" cy="4143349"/>
          </a:xfrm>
          <a:prstGeom prst="rect">
            <a:avLst/>
          </a:prstGeom>
        </p:spPr>
      </p:pic>
    </p:spTree>
    <p:extLst>
      <p:ext uri="{BB962C8B-B14F-4D97-AF65-F5344CB8AC3E}">
        <p14:creationId xmlns:p14="http://schemas.microsoft.com/office/powerpoint/2010/main" val="3818531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IN" b="1" dirty="0"/>
              <a:t>Figure 3.4 </a:t>
            </a:r>
            <a:r>
              <a:rPr lang="en-IN" dirty="0"/>
              <a:t>(A) A plant ecologist prepares a museum </a:t>
            </a:r>
            <a:r>
              <a:rPr lang="en-US" dirty="0"/>
              <a:t>specimen using a plant press. </a:t>
            </a:r>
          </a:p>
        </p:txBody>
      </p:sp>
      <p:pic>
        <p:nvPicPr>
          <p:cNvPr id="2" name="Picture 1" descr="A set of two images A and B. Image A shows a woman kneeling down by the plant samples which is being arranged for a paper press by her. Image B shows a man standing by multiple pull out drawers. There are rows of birds placed on the drawers, and he is holding one in his hands. &#10;" title="Figure 3.4 (A) A plant ecologist prepares a museum specimen using a plant pres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171" y="700184"/>
            <a:ext cx="8973658" cy="5457633"/>
          </a:xfrm>
          <a:prstGeom prst="rect">
            <a:avLst/>
          </a:prstGeom>
        </p:spPr>
      </p:pic>
    </p:spTree>
    <p:extLst>
      <p:ext uri="{BB962C8B-B14F-4D97-AF65-F5344CB8AC3E}">
        <p14:creationId xmlns:p14="http://schemas.microsoft.com/office/powerpoint/2010/main" val="2256882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7</a:t>
            </a:r>
            <a:endParaRPr lang="en-IN" dirty="0"/>
          </a:p>
        </p:txBody>
      </p:sp>
      <p:pic>
        <p:nvPicPr>
          <p:cNvPr id="2" name="Picture 1" descr="An illustration shows the relation of Blackburnian warblers with other animals at successively higher levels of taxonomic organization. On one side is the classification, followed by a double-headed arrow with less specific written on the top and more specific at the bottom. On its other side are the images of the living organism. Starting from the top are as follows, Kingdom: Animalia more than 1,000,000 species. The images are of elephant, bugs, star fish, octopus, and many other forms of animals. Phylum: Chordata 40,000 species. The image shows mouse, tiger, owl, penguin, earth worm, frog, fish, eel, etc. Class: Aves or birds 8,600 species. The image shows, different types of birds. Order: Passeriformes or songbirds 5,160 species. The image shows comparatively smaller birds. Family: Parulidae or New World warblers. 125 species. The image shows different types of birds. Genus: Setophaga or various warblers, 28 species. The image smaller group of similar looking birds. Species: Setophaga fusca Blackburnian warbler. The image of a bird.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430" y="809911"/>
            <a:ext cx="6125140" cy="5238178"/>
          </a:xfrm>
          <a:prstGeom prst="rect">
            <a:avLst/>
          </a:prstGeom>
        </p:spPr>
      </p:pic>
    </p:spTree>
    <p:extLst>
      <p:ext uri="{BB962C8B-B14F-4D97-AF65-F5344CB8AC3E}">
        <p14:creationId xmlns:p14="http://schemas.microsoft.com/office/powerpoint/2010/main" val="82215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3.5 </a:t>
            </a:r>
            <a:r>
              <a:rPr lang="en-US" dirty="0"/>
              <a:t>The western meadowlark (</a:t>
            </a:r>
            <a:r>
              <a:rPr lang="en-US" i="1" dirty="0" err="1"/>
              <a:t>Sturnella</a:t>
            </a:r>
            <a:r>
              <a:rPr lang="en-US" i="1" dirty="0"/>
              <a:t> </a:t>
            </a:r>
            <a:r>
              <a:rPr lang="en-US" i="1" dirty="0" err="1"/>
              <a:t>neglecta</a:t>
            </a:r>
            <a:r>
              <a:rPr lang="en-US" dirty="0"/>
              <a:t>; left) and the eastern meadowlark (</a:t>
            </a:r>
            <a:r>
              <a:rPr lang="en-US" i="1" dirty="0" err="1"/>
              <a:t>Sturnella</a:t>
            </a:r>
            <a:r>
              <a:rPr lang="en-US" i="1" dirty="0"/>
              <a:t> magna</a:t>
            </a:r>
            <a:r>
              <a:rPr lang="en-US" dirty="0"/>
              <a:t>; right) look almost identical and sometimes even occur in the same place. </a:t>
            </a:r>
          </a:p>
        </p:txBody>
      </p:sp>
      <p:pic>
        <p:nvPicPr>
          <p:cNvPr id="2" name="Picture 1" descr="A set of two images shows the western meadowlark and the eastern meadowlark. Both look similar apart from a slight difference in the shade of yellow and slight variation in the pattern.&#10;" title="Figure 3.5 The western meadowlark (Sturnella neglecta; left) and the eastern meadowlark (Sturnella magna; right) look almost identical and sometimes even occur in the same plac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476" y="1062930"/>
            <a:ext cx="9051049" cy="4732140"/>
          </a:xfrm>
          <a:prstGeom prst="rect">
            <a:avLst/>
          </a:prstGeom>
        </p:spPr>
      </p:pic>
    </p:spTree>
    <p:extLst>
      <p:ext uri="{BB962C8B-B14F-4D97-AF65-F5344CB8AC3E}">
        <p14:creationId xmlns:p14="http://schemas.microsoft.com/office/powerpoint/2010/main" val="2070058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3.6 </a:t>
            </a:r>
            <a:r>
              <a:rPr lang="en-US" dirty="0"/>
              <a:t>The hybrid tiger salamander (left) is larger than its parent species, the California tiger salamander (right), and is increasing in abundance. Note the much larger head of the hybrid salamander.</a:t>
            </a:r>
            <a:endParaRPr lang="en-IN" dirty="0"/>
          </a:p>
        </p:txBody>
      </p:sp>
      <p:pic>
        <p:nvPicPr>
          <p:cNvPr id="2" name="Picture 1" descr="A photo shows a hybrid tiger salamander and a California tiger salamander. The former is bigger in size with larger cream stripes on the black body. The latter is comparatively smaller in size and has patch like on the black body.&#10;" title="Figure 3.6 The hybrid tiger salamander (left) is larger than its parent species, the California tiger salamander (right), and is increasing in abundance. Note the much larger head of the hybrid salamand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305" y="916301"/>
            <a:ext cx="7691390" cy="5025398"/>
          </a:xfrm>
          <a:prstGeom prst="rect">
            <a:avLst/>
          </a:prstGeom>
        </p:spPr>
      </p:pic>
    </p:spTree>
    <p:extLst>
      <p:ext uri="{BB962C8B-B14F-4D97-AF65-F5344CB8AC3E}">
        <p14:creationId xmlns:p14="http://schemas.microsoft.com/office/powerpoint/2010/main" val="730868359"/>
      </p:ext>
    </p:extLst>
  </p:cSld>
  <p:clrMapOvr>
    <a:masterClrMapping/>
  </p:clrMapOvr>
</p:sld>
</file>

<file path=ppt/theme/theme1.xml><?xml version="1.0" encoding="utf-8"?>
<a:theme xmlns:a="http://schemas.openxmlformats.org/drawingml/2006/main" name="Text Content Templat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xford Template 2020-05-05" id="{B78F6A64-C076-4E15-90E5-9A59F0E29698}" vid="{18DFF3BF-7F46-4B14-BD35-A03A29764567}"/>
    </a:ext>
  </a:extLst>
</a:theme>
</file>

<file path=ppt/theme/theme2.xml><?xml version="1.0" encoding="utf-8"?>
<a:theme xmlns:a="http://schemas.openxmlformats.org/drawingml/2006/main" name="Figure-Only Templat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xford Template 2020-05-05" id="{B78F6A64-C076-4E15-90E5-9A59F0E29698}" vid="{18DFF3BF-7F46-4B14-BD35-A03A2976456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900F5E31C89A48940A57403082843D" ma:contentTypeVersion="21" ma:contentTypeDescription="Create a new document." ma:contentTypeScope="" ma:versionID="e01f1bea4eea15a4ab808c7b93f055c4">
  <xsd:schema xmlns:xsd="http://www.w3.org/2001/XMLSchema" xmlns:xs="http://www.w3.org/2001/XMLSchema" xmlns:p="http://schemas.microsoft.com/office/2006/metadata/properties" xmlns:ns1="http://schemas.microsoft.com/sharepoint/v3" xmlns:ns2="37b7e42e-eaac-4c0c-b7ab-65d932e301c3" xmlns:ns3="7c20e60f-09c9-4b20-a5fa-550b7d980542" targetNamespace="http://schemas.microsoft.com/office/2006/metadata/properties" ma:root="true" ma:fieldsID="28466d567d11318e3f496e19d5c5c29c" ns1:_="" ns2:_="" ns3:_="">
    <xsd:import namespace="http://schemas.microsoft.com/sharepoint/v3"/>
    <xsd:import namespace="37b7e42e-eaac-4c0c-b7ab-65d932e301c3"/>
    <xsd:import namespace="7c20e60f-09c9-4b20-a5fa-550b7d98054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ForpracticeorgradableforLMS_x003f_" minOccurs="0"/>
                <xsd:element ref="ns2:MediaServiceObjectDetectorVersions" minOccurs="0"/>
                <xsd:element ref="ns2:MediaServiceLocation" minOccurs="0"/>
                <xsd:element ref="ns1:_ip_UnifiedCompliancePolicyProperties" minOccurs="0"/>
                <xsd:element ref="ns1:_ip_UnifiedCompliancePolicyUIAction" minOccurs="0"/>
                <xsd:element ref="ns2:CanthisbeconvertedbyStraive" minOccurs="0"/>
                <xsd:element ref="ns2:Date" minOccurs="0"/>
                <xsd:element ref="ns2:MediaServiceSearchProperties" minOccurs="0"/>
                <xsd:element ref="ns2:LearnosityQuestionType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b7e42e-eaac-4c0c-b7ab-65d932e301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f217fd5-6bb5-4de3-bf71-ef5eb62cb525"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ForpracticeorgradableforLMS_x003f_" ma:index="20" nillable="true" ma:displayName="For practice or gradable for LMS?" ma:format="Dropdown" ma:internalName="ForpracticeorgradableforLMS_x003f_">
      <xsd:simpleType>
        <xsd:restriction base="dms:Choice">
          <xsd:enumeration value="For Practice"/>
          <xsd:enumeration value="For Grading"/>
          <xsd:enumeration value="For Practice OR Grading"/>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CanthisbeconvertedbyStraive" ma:index="25" nillable="true" ma:displayName="Can be converted by Straive" ma:default="No" ma:format="Dropdown" ma:internalName="CanthisbeconvertedbyStraive">
      <xsd:simpleType>
        <xsd:restriction base="dms:Choice">
          <xsd:enumeration value="Yes"/>
          <xsd:enumeration value="No"/>
        </xsd:restriction>
      </xsd:simpleType>
    </xsd:element>
    <xsd:element name="Date" ma:index="26" nillable="true" ma:displayName="Date" ma:format="DateOnly" ma:internalName="Date">
      <xsd:simpleType>
        <xsd:restriction base="dms:DateTime"/>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LearnosityQuestionTypeCategory" ma:index="28" nillable="true" ma:displayName="Learnosity Question Type Category" ma:description="Category/Grouping as per Learnosity documentation here: https://authorguide.learnosity.com/hc/en-us/categories/360000074917-Question-Types" ma:format="Dropdown" ma:internalName="LearnosityQuestionTypeCategory">
      <xsd:complexType>
        <xsd:complexContent>
          <xsd:extension base="dms:MultiChoice">
            <xsd:sequence>
              <xsd:element name="Value" maxOccurs="unbounded" minOccurs="0" nillable="true">
                <xsd:simpleType>
                  <xsd:restriction base="dms:Choice">
                    <xsd:enumeration value="Multiple choice"/>
                    <xsd:enumeration value="Fill in the blanks"/>
                    <xsd:enumeration value="Classify, match &amp; order"/>
                    <xsd:enumeration value="Written &amp; recorded"/>
                    <xsd:enumeration value="Math"/>
                    <xsd:enumeration value="N/A"/>
                    <xsd:enumeration value="Other"/>
                    <xsd:enumeration value="Highlight"/>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c20e60f-09c9-4b20-a5fa-550b7d98054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6927d970-8a6b-4b37-beb7-fd1884633f11}" ma:internalName="TaxCatchAll" ma:showField="CatchAllData" ma:web="7c20e60f-09c9-4b20-a5fa-550b7d98054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CanthisbeconvertedbyStraive xmlns="37b7e42e-eaac-4c0c-b7ab-65d932e301c3">No</CanthisbeconvertedbyStraive>
    <Date xmlns="37b7e42e-eaac-4c0c-b7ab-65d932e301c3" xsi:nil="true"/>
    <TaxCatchAll xmlns="7c20e60f-09c9-4b20-a5fa-550b7d980542" xsi:nil="true"/>
    <_ip_UnifiedCompliancePolicyProperties xmlns="http://schemas.microsoft.com/sharepoint/v3" xsi:nil="true"/>
    <LearnosityQuestionTypeCategory xmlns="37b7e42e-eaac-4c0c-b7ab-65d932e301c3" xsi:nil="true"/>
    <ForpracticeorgradableforLMS_x003f_ xmlns="37b7e42e-eaac-4c0c-b7ab-65d932e301c3" xsi:nil="true"/>
    <lcf76f155ced4ddcb4097134ff3c332f xmlns="37b7e42e-eaac-4c0c-b7ab-65d932e301c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943C78-2E01-4D90-AE2C-45EC1F5BE880}"/>
</file>

<file path=customXml/itemProps2.xml><?xml version="1.0" encoding="utf-8"?>
<ds:datastoreItem xmlns:ds="http://schemas.openxmlformats.org/officeDocument/2006/customXml" ds:itemID="{2856919D-3723-464B-9967-427A087CBD61}">
  <ds:schemaRefs>
    <ds:schemaRef ds:uri="http://schemas.microsoft.com/office/2006/documentManagement/types"/>
    <ds:schemaRef ds:uri="http://purl.org/dc/terms/"/>
    <ds:schemaRef ds:uri="http://schemas.openxmlformats.org/package/2006/metadata/core-properties"/>
    <ds:schemaRef ds:uri="a6c716b4-9090-4de7-aadc-2aa5f812ad24"/>
    <ds:schemaRef ds:uri="http://purl.org/dc/dcmitype/"/>
    <ds:schemaRef ds:uri="http://schemas.microsoft.com/office/infopath/2007/PartnerControls"/>
    <ds:schemaRef ds:uri="http://purl.org/dc/elements/1.1/"/>
    <ds:schemaRef ds:uri="http://schemas.microsoft.com/office/2006/metadata/properties"/>
    <ds:schemaRef ds:uri="fd39d560-5c7d-4158-98a0-f420f8fdebce"/>
    <ds:schemaRef ds:uri="http://www.w3.org/XML/1998/namespace"/>
  </ds:schemaRefs>
</ds:datastoreItem>
</file>

<file path=customXml/itemProps3.xml><?xml version="1.0" encoding="utf-8"?>
<ds:datastoreItem xmlns:ds="http://schemas.openxmlformats.org/officeDocument/2006/customXml" ds:itemID="{6B57C1AB-C2BF-4446-AECB-681D578552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Oxford Template 2020-05-05</Template>
  <TotalTime>741</TotalTime>
  <Words>2156</Words>
  <Application>Microsoft Office PowerPoint</Application>
  <PresentationFormat>Widescreen</PresentationFormat>
  <Paragraphs>60</Paragraphs>
  <Slides>20</Slides>
  <Notes>20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20</vt:i4>
      </vt:variant>
    </vt:vector>
  </HeadingPairs>
  <TitlesOfParts>
    <vt:vector size="25" baseType="lpstr">
      <vt:lpstr>MS PGothic</vt:lpstr>
      <vt:lpstr>Arial</vt:lpstr>
      <vt:lpstr>Calibri</vt:lpstr>
      <vt:lpstr>Text Content Templates</vt:lpstr>
      <vt:lpstr>Figure-Only Templates</vt:lpstr>
      <vt:lpstr>CONSERVATION BIOLOGY</vt:lpstr>
      <vt:lpstr>2</vt:lpstr>
      <vt:lpstr>Figure 3.1 Hierarchical levels of biodiversity. </vt:lpstr>
      <vt:lpstr>Figure 3.2 Genetic variation occurs between individuals that comprise a population of a single species. </vt:lpstr>
      <vt:lpstr>Figure 3.3 Measures of genetic diversity.</vt:lpstr>
      <vt:lpstr>Figure 3.4 (A) A plant ecologist prepares a museum specimen using a plant press. </vt:lpstr>
      <vt:lpstr>7</vt:lpstr>
      <vt:lpstr>Figure 3.5 The western meadowlark (Sturnella neglecta; left) and the eastern meadowlark (Sturnella magna; right) look almost identical and sometimes even occur in the same place. </vt:lpstr>
      <vt:lpstr>Figure 3.6 The hybrid tiger salamander (left) is larger than its parent species, the California tiger salamander (right), and is increasing in abundance. Note the much larger head of the hybrid salamander.</vt:lpstr>
      <vt:lpstr>Figure 3.7 Biologists measuring biodiversity in different ecosystems. </vt:lpstr>
      <vt:lpstr>Figure 3.8 Types of sampling curves that conservation biologists use to estimate species richness at a site (or collection) and to compare biodiversity among sites (collections). </vt:lpstr>
      <vt:lpstr>Figure 3.9 Measures of species diversity. This example compares species diversity for a hypothetical group of predators in Kruger and Serengeti National Parks in Africa. </vt:lpstr>
      <vt:lpstr>Figure 3.10 Measures of functional and phylogenetic diversity. </vt:lpstr>
      <vt:lpstr>Figure 3.11 Examples of trophic pyramids that describe the amount of energy and biomass at each trophic level of a community. </vt:lpstr>
      <vt:lpstr>Figure 3.12 Example of a trophic cascade. As sea otters eat herbivorous sea urchins, kelp forests flourish. But when otters disappear because of overhunting or predation, urchins eat the stipes of the kelp, which results in urchin barrens.</vt:lpstr>
      <vt:lpstr>Figure 3.13 Measures of food web complexity. This example is for a hypothetical freshwater lake food web that contains 92 species spanning four trophic levels (1° producers to 3° consumers). </vt:lpstr>
      <vt:lpstr>17</vt:lpstr>
      <vt:lpstr>Figure 3.14 Keystone species determine the ability of large numbers of other species to persist within a biological community. </vt:lpstr>
      <vt:lpstr>Figure 3.15 When ochre sea stars (Pisaster ochraceus) are present, competition among mollusk species is reduced, and many species can persist in the same habitat. </vt:lpstr>
      <vt:lpstr>20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Interplay</dc:title>
  <dc:creator>Oxford University Press</dc:creator>
  <cp:lastModifiedBy>MaleappaneSahayaraj Candidassane</cp:lastModifiedBy>
  <cp:revision>122</cp:revision>
  <dcterms:created xsi:type="dcterms:W3CDTF">2021-01-21T20:31:29Z</dcterms:created>
  <dcterms:modified xsi:type="dcterms:W3CDTF">2024-11-22T03:58:31Z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9f61502-7731-4690-a118-333634878cc9_Enabled">
    <vt:lpwstr>true</vt:lpwstr>
  </property>
  <property fmtid="{D5CDD505-2E9C-101B-9397-08002B2CF9AE}" pid="3" name="MSIP_Label_89f61502-7731-4690-a118-333634878cc9_SetDate">
    <vt:lpwstr>2020-04-27T21:10:48Z</vt:lpwstr>
  </property>
  <property fmtid="{D5CDD505-2E9C-101B-9397-08002B2CF9AE}" pid="4" name="MSIP_Label_89f61502-7731-4690-a118-333634878cc9_Method">
    <vt:lpwstr>Standard</vt:lpwstr>
  </property>
  <property fmtid="{D5CDD505-2E9C-101B-9397-08002B2CF9AE}" pid="5" name="MSIP_Label_89f61502-7731-4690-a118-333634878cc9_Name">
    <vt:lpwstr>Internal</vt:lpwstr>
  </property>
  <property fmtid="{D5CDD505-2E9C-101B-9397-08002B2CF9AE}" pid="6" name="MSIP_Label_89f61502-7731-4690-a118-333634878cc9_SiteId">
    <vt:lpwstr>91761b62-4c45-43f5-9f0e-be8ad9b551ff</vt:lpwstr>
  </property>
  <property fmtid="{D5CDD505-2E9C-101B-9397-08002B2CF9AE}" pid="7" name="MSIP_Label_89f61502-7731-4690-a118-333634878cc9_ActionId">
    <vt:lpwstr>69912cf1-8f32-4f1f-9ade-00009ae8a75a</vt:lpwstr>
  </property>
  <property fmtid="{D5CDD505-2E9C-101B-9397-08002B2CF9AE}" pid="8" name="MSIP_Label_89f61502-7731-4690-a118-333634878cc9_ContentBits">
    <vt:lpwstr>0</vt:lpwstr>
  </property>
  <property fmtid="{D5CDD505-2E9C-101B-9397-08002B2CF9AE}" pid="9" name="ContentTypeId">
    <vt:lpwstr>0x010100E8900F5E31C89A48940A57403082843D</vt:lpwstr>
  </property>
</Properties>
</file>